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13.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14.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15.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95" r:id="rId2"/>
    <p:sldId id="331" r:id="rId3"/>
    <p:sldId id="263" r:id="rId4"/>
    <p:sldId id="292" r:id="rId5"/>
    <p:sldId id="334" r:id="rId6"/>
    <p:sldId id="335" r:id="rId7"/>
    <p:sldId id="336" r:id="rId8"/>
    <p:sldId id="343" r:id="rId9"/>
    <p:sldId id="337" r:id="rId10"/>
    <p:sldId id="338" r:id="rId11"/>
    <p:sldId id="339" r:id="rId12"/>
    <p:sldId id="291" r:id="rId13"/>
    <p:sldId id="323" r:id="rId14"/>
    <p:sldId id="351" r:id="rId15"/>
    <p:sldId id="347" r:id="rId16"/>
    <p:sldId id="346" r:id="rId17"/>
    <p:sldId id="348" r:id="rId18"/>
    <p:sldId id="345" r:id="rId19"/>
    <p:sldId id="324" r:id="rId20"/>
    <p:sldId id="325" r:id="rId21"/>
    <p:sldId id="326" r:id="rId22"/>
    <p:sldId id="311" r:id="rId23"/>
    <p:sldId id="332" r:id="rId24"/>
    <p:sldId id="306" r:id="rId25"/>
    <p:sldId id="307" r:id="rId26"/>
    <p:sldId id="308" r:id="rId27"/>
    <p:sldId id="309" r:id="rId28"/>
    <p:sldId id="310" r:id="rId29"/>
    <p:sldId id="281" r:id="rId30"/>
    <p:sldId id="284" r:id="rId31"/>
    <p:sldId id="327" r:id="rId32"/>
    <p:sldId id="282" r:id="rId33"/>
    <p:sldId id="354" r:id="rId34"/>
    <p:sldId id="328" r:id="rId35"/>
    <p:sldId id="320" r:id="rId36"/>
    <p:sldId id="357" r:id="rId37"/>
    <p:sldId id="283" r:id="rId38"/>
    <p:sldId id="355" r:id="rId39"/>
    <p:sldId id="356" r:id="rId40"/>
    <p:sldId id="286" r:id="rId41"/>
    <p:sldId id="287" r:id="rId42"/>
    <p:sldId id="341" r:id="rId43"/>
    <p:sldId id="258" r:id="rId44"/>
    <p:sldId id="264" r:id="rId45"/>
    <p:sldId id="265" r:id="rId46"/>
    <p:sldId id="266" r:id="rId47"/>
    <p:sldId id="267" r:id="rId48"/>
    <p:sldId id="329" r:id="rId49"/>
    <p:sldId id="268" r:id="rId50"/>
    <p:sldId id="270" r:id="rId51"/>
    <p:sldId id="271" r:id="rId52"/>
    <p:sldId id="272" r:id="rId53"/>
    <p:sldId id="273" r:id="rId54"/>
    <p:sldId id="274" r:id="rId55"/>
    <p:sldId id="275" r:id="rId56"/>
    <p:sldId id="276" r:id="rId57"/>
    <p:sldId id="277" r:id="rId58"/>
    <p:sldId id="278" r:id="rId59"/>
    <p:sldId id="279" r:id="rId60"/>
    <p:sldId id="280" r:id="rId61"/>
    <p:sldId id="330" r:id="rId62"/>
    <p:sldId id="294" r:id="rId63"/>
    <p:sldId id="359" r:id="rId64"/>
    <p:sldId id="300" r:id="rId65"/>
    <p:sldId id="358" r:id="rId66"/>
    <p:sldId id="299" r:id="rId67"/>
    <p:sldId id="259" r:id="rId68"/>
    <p:sldId id="260" r:id="rId69"/>
    <p:sldId id="261" r:id="rId70"/>
    <p:sldId id="262" r:id="rId71"/>
    <p:sldId id="342" r:id="rId72"/>
    <p:sldId id="344" r:id="rId73"/>
    <p:sldId id="313" r:id="rId74"/>
    <p:sldId id="296" r:id="rId75"/>
    <p:sldId id="312" r:id="rId76"/>
    <p:sldId id="314" r:id="rId77"/>
    <p:sldId id="315" r:id="rId78"/>
    <p:sldId id="316" r:id="rId79"/>
    <p:sldId id="317" r:id="rId80"/>
    <p:sldId id="319" r:id="rId81"/>
    <p:sldId id="318" r:id="rId82"/>
    <p:sldId id="301" r:id="rId83"/>
    <p:sldId id="302" r:id="rId84"/>
    <p:sldId id="303" r:id="rId85"/>
    <p:sldId id="322" r:id="rId86"/>
    <p:sldId id="333" r:id="rId87"/>
    <p:sldId id="340" r:id="rId88"/>
    <p:sldId id="349" r:id="rId89"/>
    <p:sldId id="350" r:id="rId90"/>
    <p:sldId id="360" r:id="rId91"/>
    <p:sldId id="361"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32" autoAdjust="0"/>
    <p:restoredTop sz="94660"/>
  </p:normalViewPr>
  <p:slideViewPr>
    <p:cSldViewPr snapToGrid="0" snapToObjects="1">
      <p:cViewPr varScale="1">
        <p:scale>
          <a:sx n="112" d="100"/>
          <a:sy n="112" d="100"/>
        </p:scale>
        <p:origin x="-98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printerSettings" Target="printerSettings/printerSettings1.bin"/><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 Id="rId3"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 Id="rId3"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 Id="rId3"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image" Target="../media/image45.emf"/><Relationship Id="rId2"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 Id="rId2"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emf"/><Relationship Id="rId5" Type="http://schemas.openxmlformats.org/officeDocument/2006/relationships/image" Target="../media/image120.emf"/><Relationship Id="rId1" Type="http://schemas.openxmlformats.org/officeDocument/2006/relationships/image" Target="../media/image116.emf"/><Relationship Id="rId2" Type="http://schemas.openxmlformats.org/officeDocument/2006/relationships/image" Target="../media/image1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65EBA-7CC3-984C-A4DB-CC32BAD4B5A9}" type="datetimeFigureOut">
              <a:rPr lang="en-US" smtClean="0"/>
              <a:t>3/31/13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E167AE-1DCA-394B-91D8-9EAE3A157FBA}" type="slidenum">
              <a:rPr lang="en-US" smtClean="0"/>
              <a:t>‹#›</a:t>
            </a:fld>
            <a:endParaRPr lang="en-US"/>
          </a:p>
        </p:txBody>
      </p:sp>
    </p:spTree>
    <p:extLst>
      <p:ext uri="{BB962C8B-B14F-4D97-AF65-F5344CB8AC3E}">
        <p14:creationId xmlns:p14="http://schemas.microsoft.com/office/powerpoint/2010/main" val="24821447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Van der </a:t>
            </a:r>
            <a:r>
              <a:rPr lang="en-US" dirty="0" err="1" smtClean="0"/>
              <a:t>waals</a:t>
            </a:r>
            <a:r>
              <a:rPr lang="en-US" dirty="0" smtClean="0"/>
              <a:t>: why geckos can climb walls and why </a:t>
            </a:r>
            <a:r>
              <a:rPr lang="en-US" dirty="0" err="1" smtClean="0"/>
              <a:t>vincent</a:t>
            </a:r>
            <a:r>
              <a:rPr lang="en-US" dirty="0" smtClean="0"/>
              <a:t> has a </a:t>
            </a:r>
            <a:r>
              <a:rPr lang="en-US" dirty="0" err="1" smtClean="0"/>
              <a:t>ph</a:t>
            </a:r>
            <a:r>
              <a:rPr lang="en-US" dirty="0" smtClean="0"/>
              <a:t> d</a:t>
            </a:r>
          </a:p>
          <a:p>
            <a:r>
              <a:rPr lang="en-US" dirty="0" smtClean="0"/>
              <a:t>Rayleigh scattering: why the sky is blue</a:t>
            </a:r>
          </a:p>
          <a:p>
            <a:r>
              <a:rPr lang="en-US" dirty="0" smtClean="0"/>
              <a:t>Dielectric</a:t>
            </a:r>
            <a:r>
              <a:rPr lang="en-US" baseline="0" dirty="0" smtClean="0"/>
              <a:t> constant hugely important descriptor of material properties</a:t>
            </a:r>
            <a:endParaRPr lang="en-US" dirty="0"/>
          </a:p>
        </p:txBody>
      </p:sp>
      <p:sp>
        <p:nvSpPr>
          <p:cNvPr id="4" name="Slide Number Placeholder 3"/>
          <p:cNvSpPr>
            <a:spLocks noGrp="1"/>
          </p:cNvSpPr>
          <p:nvPr>
            <p:ph type="sldNum" sz="quarter" idx="10"/>
          </p:nvPr>
        </p:nvSpPr>
        <p:spPr/>
        <p:txBody>
          <a:bodyPr/>
          <a:lstStyle/>
          <a:p>
            <a:fld id="{80E167AE-1DCA-394B-91D8-9EAE3A157FBA}" type="slidenum">
              <a:rPr lang="en-US" smtClean="0"/>
              <a:t>8</a:t>
            </a:fld>
            <a:endParaRPr lang="en-US"/>
          </a:p>
        </p:txBody>
      </p:sp>
    </p:spTree>
    <p:extLst>
      <p:ext uri="{BB962C8B-B14F-4D97-AF65-F5344CB8AC3E}">
        <p14:creationId xmlns:p14="http://schemas.microsoft.com/office/powerpoint/2010/main" val="1970839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B0C1F4-2166-794E-86B8-D6F7324685D3}" type="slidenum">
              <a:rPr lang="en-US"/>
              <a:pPr/>
              <a:t>22</a:t>
            </a:fld>
            <a:endParaRPr lang="en-US"/>
          </a:p>
        </p:txBody>
      </p:sp>
      <p:sp>
        <p:nvSpPr>
          <p:cNvPr id="87042"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7043" name="Rectangle 1027"/>
          <p:cNvSpPr>
            <a:spLocks noGrp="1" noChangeArrowheads="1"/>
          </p:cNvSpPr>
          <p:nvPr>
            <p:ph type="body" idx="1"/>
          </p:nvPr>
        </p:nvSpPr>
        <p:spPr/>
        <p:txBody>
          <a:bodyPr/>
          <a:lstStyle/>
          <a:p>
            <a:r>
              <a:rPr lang="en-US"/>
              <a:t>Of course, in reality, the experiment is significantly more complicated than the previous cartoon suggests. Each of these complications introducing a type of averaging to the measured phase shift that we must account for.</a:t>
            </a:r>
          </a:p>
          <a:p>
            <a:endParaRPr lang="en-US"/>
          </a:p>
          <a:p>
            <a:r>
              <a:rPr lang="en-US"/>
              <a:t>First, the supersonic beam of atoms is not traveling at one single velocity, but has a velocity distribution that modifies the measured phase shift by up to 5%. Second, we</a:t>
            </a:r>
            <a:r>
              <a:rPr lang="ja-JP" altLang="en-US"/>
              <a:t>’</a:t>
            </a:r>
            <a:r>
              <a:rPr lang="en-US"/>
              <a:t>re using material gratings to diffract the atoms, so there are multiple diffraction orders from each grating, and thus multiple interferometers are formed and detected. Third, the earth, and thus the nano-gratings, rotate under the atom beam as it traverses the interferometer. This rotation leads to a Sagnac phase shift that we must account for as well. Finally, the finite beam thickness also modifies the measured phase shift.</a:t>
            </a:r>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3D4099-722A-6B4C-84B3-BFB94C7EF5E6}" type="slidenum">
              <a:rPr lang="en-US"/>
              <a:pPr/>
              <a:t>24</a:t>
            </a:fld>
            <a:endParaRPr lang="en-US"/>
          </a:p>
        </p:txBody>
      </p:sp>
      <p:sp>
        <p:nvSpPr>
          <p:cNvPr id="614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1443" name="Rectangle 3"/>
          <p:cNvSpPr>
            <a:spLocks noGrp="1" noChangeArrowheads="1"/>
          </p:cNvSpPr>
          <p:nvPr>
            <p:ph type="body" idx="1"/>
          </p:nvPr>
        </p:nvSpPr>
        <p:spPr/>
        <p:txBody>
          <a:bodyPr/>
          <a:lstStyle/>
          <a:p>
            <a:r>
              <a:rPr lang="en-US"/>
              <a:t>Here is an example of a typical data set that we analyze to find polarizability. Here I</a:t>
            </a:r>
            <a:r>
              <a:rPr lang="ja-JP" altLang="en-US"/>
              <a:t>’</a:t>
            </a:r>
            <a:r>
              <a:rPr lang="en-US"/>
              <a:t>m showing the phase shift and contrast of the atom fringes vs the beam position inside the electric field gradient region. Fitting this data yields the polarizability.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461369-A3D4-A440-B887-B78A7F0BED87}" type="slidenum">
              <a:rPr lang="en-US"/>
              <a:pPr/>
              <a:t>25</a:t>
            </a:fld>
            <a:endParaRPr lang="en-US"/>
          </a:p>
        </p:txBody>
      </p:sp>
      <p:sp>
        <p:nvSpPr>
          <p:cNvPr id="83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3971" name="Rectangle 3"/>
          <p:cNvSpPr>
            <a:spLocks noGrp="1" noChangeArrowheads="1"/>
          </p:cNvSpPr>
          <p:nvPr>
            <p:ph type="body" idx="1"/>
          </p:nvPr>
        </p:nvSpPr>
        <p:spPr/>
        <p:txBody>
          <a:bodyPr/>
          <a:lstStyle/>
          <a:p>
            <a:r>
              <a:rPr lang="en-US"/>
              <a:t>Here are the results of many polarizability measurements for sodium, potassium, and rubidium. Each of these roughly 50 measurements represents about 30 minutes of data. We achieve a statistical uncertainty of about 0.3% and a systematic uncertainty of 0.9%. </a:t>
            </a:r>
          </a:p>
          <a:p>
            <a:endParaRPr lang="en-US"/>
          </a:p>
          <a:p>
            <a:r>
              <a:rPr lang="en-US"/>
              <a:t>The systematics are very nearly the same for all three atoms, so we can present ratio measurements with higher precision.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C2FD75-CB86-C34E-A674-E575596ACB9D}" type="slidenum">
              <a:rPr lang="en-US"/>
              <a:pPr/>
              <a:t>26</a:t>
            </a:fld>
            <a:endParaRPr lang="en-US"/>
          </a:p>
        </p:txBody>
      </p:sp>
      <p:sp>
        <p:nvSpPr>
          <p:cNvPr id="849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4995" name="Rectangle 3"/>
          <p:cNvSpPr>
            <a:spLocks noGrp="1" noChangeArrowheads="1"/>
          </p:cNvSpPr>
          <p:nvPr>
            <p:ph type="body" idx="1"/>
          </p:nvPr>
        </p:nvSpPr>
        <p:spPr/>
        <p:txBody>
          <a:bodyPr/>
          <a:lstStyle/>
          <a:p>
            <a:r>
              <a:rPr lang="en-US"/>
              <a:t>Here are our ratio measurements of polarizabilities on the far right compared to theory (open circles) and experiment (filled circles) over the last 35 years. You can see that there is quite a spread in the polarizability calculations and our ratio measurements have, for the first time, sufficient precision to distinguish between many of these calculations.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EDADA1-ABC8-8745-800C-4E147C088951}" type="slidenum">
              <a:rPr lang="en-US"/>
              <a:pPr/>
              <a:t>27</a:t>
            </a:fld>
            <a:endParaRPr lang="en-US"/>
          </a:p>
        </p:txBody>
      </p:sp>
      <p:sp>
        <p:nvSpPr>
          <p:cNvPr id="94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4211" name="Rectangle 3"/>
          <p:cNvSpPr>
            <a:spLocks noGrp="1" noChangeArrowheads="1"/>
          </p:cNvSpPr>
          <p:nvPr>
            <p:ph type="body" idx="1"/>
          </p:nvPr>
        </p:nvSpPr>
        <p:spPr/>
        <p:txBody>
          <a:bodyPr/>
          <a:lstStyle/>
          <a:p>
            <a:r>
              <a:rPr lang="en-US" dirty="0"/>
              <a:t>Finally, we can combine our ratio measurements with the Ekstrom and Pritchard sodium polarizability measurement to yield 0.5% measurements of rubidium and potassium polarizabilities.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7C8DAB-0858-6144-AE21-5B112A53C5CB}" type="slidenum">
              <a:rPr lang="en-US"/>
              <a:pPr/>
              <a:t>28</a:t>
            </a:fld>
            <a:endParaRPr lang="en-US"/>
          </a:p>
        </p:txBody>
      </p:sp>
      <p:sp>
        <p:nvSpPr>
          <p:cNvPr id="624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2467" name="Rectangle 3"/>
          <p:cNvSpPr>
            <a:spLocks noGrp="1" noChangeArrowheads="1"/>
          </p:cNvSpPr>
          <p:nvPr>
            <p:ph type="body" idx="1"/>
          </p:nvPr>
        </p:nvSpPr>
        <p:spPr/>
        <p:txBody>
          <a:bodyPr/>
          <a:lstStyle/>
          <a:p>
            <a:r>
              <a:rPr lang="en-US"/>
              <a:t>So what limits the uncertainty in our measurements? The velocity, velocity distribution, electrode voltage, beam position and beam width all contribute systematic uncertainty to our measurements. Nearly all of that systematic uncertainty can be eliminated in ratio measurements. Our ratio measurements are currently limited by statistics. Finally, the total measurement uncertainty in potassium and rubidium is limited by the earlier measurement of sodium polarizability.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59.76(5)</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40</a:t>
            </a:fld>
            <a:endParaRPr lang="en-US"/>
          </a:p>
        </p:txBody>
      </p:sp>
    </p:spTree>
    <p:extLst>
      <p:ext uri="{BB962C8B-B14F-4D97-AF65-F5344CB8AC3E}">
        <p14:creationId xmlns:p14="http://schemas.microsoft.com/office/powerpoint/2010/main" val="258269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Will</a:t>
            </a:r>
            <a:r>
              <a:rPr lang="en-US" baseline="0" dirty="0" smtClean="0"/>
              <a:t> Holmgren and I work with Alex Cronin’s group at the University of Arizona to make high precision measurements of polarizabilities using an atom interferometer. Today I’m going to discuss a new kind of high precision polarizability measurement: a measurement of the so-called </a:t>
            </a:r>
            <a:r>
              <a:rPr lang="en-US" i="1" baseline="0" dirty="0" smtClean="0"/>
              <a:t>tune-out</a:t>
            </a:r>
            <a:r>
              <a:rPr lang="en-US" i="0" baseline="0" dirty="0" smtClean="0"/>
              <a:t> </a:t>
            </a:r>
            <a:r>
              <a:rPr lang="en-US" i="1" baseline="0" dirty="0" smtClean="0"/>
              <a:t>wavelength</a:t>
            </a:r>
            <a:r>
              <a:rPr lang="en-US" i="0" baseline="0" dirty="0" smtClean="0"/>
              <a:t> </a:t>
            </a:r>
            <a:r>
              <a:rPr lang="en-US" baseline="0" dirty="0" smtClean="0"/>
              <a:t>at which the dynamic polarizability of an atom equals 0. </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43</a:t>
            </a:fld>
            <a:endParaRPr lang="en-US"/>
          </a:p>
        </p:txBody>
      </p:sp>
    </p:spTree>
    <p:extLst>
      <p:ext uri="{BB962C8B-B14F-4D97-AF65-F5344CB8AC3E}">
        <p14:creationId xmlns:p14="http://schemas.microsoft.com/office/powerpoint/2010/main" val="1819916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tune-out wavelengths occur where the dynamic polarizability</a:t>
            </a:r>
            <a:r>
              <a:rPr lang="en-US" baseline="0" dirty="0" smtClean="0"/>
              <a:t> of an atom crosses 0 between two transitions. This plot shows the dynamic polarizability of potassium vs. wavelength. On the red side we see the 4s to 4p transitions, the D1 and D2 lines, and the blue side we see the 4s to 5p transitions. There are three tune-out wavelengths on this plot: one between the D1 and D2 lines, one between the two 4s to 5p transitions, and finally one between the 4s to 4p and 4s to 5p transitions. The precise wavelengths of each of these tune-out wavelengths is primarily influenced by the relative strengths of the transitions they’re sandwiched between. So, our goal is to measure these tune-out wavelengths as new probes of atomic structure.</a:t>
            </a:r>
          </a:p>
          <a:p>
            <a:endParaRPr lang="en-US" baseline="0" dirty="0" smtClean="0"/>
          </a:p>
          <a:p>
            <a:r>
              <a:rPr lang="en-US" dirty="0" smtClean="0"/>
              <a:t>The idea of a tune-out wavelength was</a:t>
            </a:r>
            <a:r>
              <a:rPr lang="en-US" baseline="0" dirty="0" smtClean="0"/>
              <a:t> f</a:t>
            </a:r>
            <a:r>
              <a:rPr lang="en-US" dirty="0" smtClean="0"/>
              <a:t>irst introduced by LeBlanc and </a:t>
            </a:r>
            <a:r>
              <a:rPr lang="en-US" dirty="0" err="1" smtClean="0"/>
              <a:t>Thywissen</a:t>
            </a:r>
            <a:r>
              <a:rPr lang="en-US" dirty="0" smtClean="0"/>
              <a:t> in the context of creating multi-species</a:t>
            </a:r>
            <a:r>
              <a:rPr lang="en-US" baseline="0" dirty="0" smtClean="0"/>
              <a:t> atom traps</a:t>
            </a:r>
            <a:r>
              <a:rPr lang="en-US" dirty="0" smtClean="0"/>
              <a:t>.</a:t>
            </a:r>
            <a:r>
              <a:rPr lang="en-US" baseline="0" dirty="0" smtClean="0"/>
              <a:t> At DAMOP last year, </a:t>
            </a:r>
            <a:r>
              <a:rPr lang="en-US" baseline="0" dirty="0" err="1" smtClean="0"/>
              <a:t>Dr</a:t>
            </a:r>
            <a:r>
              <a:rPr lang="en-US" baseline="0" dirty="0" smtClean="0"/>
              <a:t> </a:t>
            </a:r>
            <a:r>
              <a:rPr lang="en-US" baseline="0" dirty="0" err="1" smtClean="0"/>
              <a:t>Safronova</a:t>
            </a:r>
            <a:r>
              <a:rPr lang="en-US" baseline="0" dirty="0" smtClean="0"/>
              <a:t> presented high precision calculations of tune out wavelengths and suggested to us the possibility of using measurements of tune-out wavelengths to test atomic structure calculations.</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44</a:t>
            </a:fld>
            <a:endParaRPr lang="en-US"/>
          </a:p>
        </p:txBody>
      </p:sp>
    </p:spTree>
    <p:extLst>
      <p:ext uri="{BB962C8B-B14F-4D97-AF65-F5344CB8AC3E}">
        <p14:creationId xmlns:p14="http://schemas.microsoft.com/office/powerpoint/2010/main" val="2486848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motivated</a:t>
            </a:r>
            <a:r>
              <a:rPr lang="en-US" baseline="0" dirty="0" smtClean="0"/>
              <a:t> to measure magic-zero wavelengths as a new test of atomic structure calculations. Magic-zero wavelengths are sensitive to the ratios of dipole matrix elements. </a:t>
            </a:r>
          </a:p>
          <a:p>
            <a:endParaRPr lang="en-US" baseline="0" dirty="0" smtClean="0"/>
          </a:p>
          <a:p>
            <a:r>
              <a:rPr lang="en-US" baseline="0" dirty="0" smtClean="0"/>
              <a:t>Applications…. We are exploring applications of magic-zero wavelengths with the Brian Anderson lab in the Optical Sciences department.</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45</a:t>
            </a:fld>
            <a:endParaRPr lang="en-US"/>
          </a:p>
        </p:txBody>
      </p:sp>
    </p:spTree>
    <p:extLst>
      <p:ext uri="{BB962C8B-B14F-4D97-AF65-F5344CB8AC3E}">
        <p14:creationId xmlns:p14="http://schemas.microsoft.com/office/powerpoint/2010/main" val="1250414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a:t>
            </a:r>
            <a:r>
              <a:rPr lang="en-US" baseline="0" dirty="0" smtClean="0"/>
              <a:t>|psi0&gt;+b|psi1&gt;|^2 on board</a:t>
            </a:r>
            <a:endParaRPr lang="en-US" dirty="0"/>
          </a:p>
        </p:txBody>
      </p:sp>
      <p:sp>
        <p:nvSpPr>
          <p:cNvPr id="4" name="Slide Number Placeholder 3"/>
          <p:cNvSpPr>
            <a:spLocks noGrp="1"/>
          </p:cNvSpPr>
          <p:nvPr>
            <p:ph type="sldNum" sz="quarter" idx="10"/>
          </p:nvPr>
        </p:nvSpPr>
        <p:spPr/>
        <p:txBody>
          <a:bodyPr/>
          <a:lstStyle/>
          <a:p>
            <a:fld id="{80E167AE-1DCA-394B-91D8-9EAE3A157FBA}" type="slidenum">
              <a:rPr lang="en-US" smtClean="0"/>
              <a:t>13</a:t>
            </a:fld>
            <a:endParaRPr lang="en-US"/>
          </a:p>
        </p:txBody>
      </p:sp>
    </p:spTree>
    <p:extLst>
      <p:ext uri="{BB962C8B-B14F-4D97-AF65-F5344CB8AC3E}">
        <p14:creationId xmlns:p14="http://schemas.microsoft.com/office/powerpoint/2010/main" val="2368009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Phase shift</a:t>
            </a:r>
            <a:r>
              <a:rPr lang="en-US" baseline="0" dirty="0" smtClean="0"/>
              <a:t> is proportional to the dynamic polarizability at the the laser frequency, and the integral of the intensity along the path of the atom beam. </a:t>
            </a:r>
          </a:p>
          <a:p>
            <a:endParaRPr lang="en-US" baseline="0" dirty="0" smtClean="0"/>
          </a:p>
          <a:p>
            <a:r>
              <a:rPr lang="en-US" baseline="0" dirty="0" smtClean="0"/>
              <a:t>However, as I’ll discuss more later, the great thing about this experiment is that the measured TOW is independent of parameters such as the beam velocity and the laser intensity. </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47</a:t>
            </a:fld>
            <a:endParaRPr lang="en-US"/>
          </a:p>
        </p:txBody>
      </p:sp>
    </p:spTree>
    <p:extLst>
      <p:ext uri="{BB962C8B-B14F-4D97-AF65-F5344CB8AC3E}">
        <p14:creationId xmlns:p14="http://schemas.microsoft.com/office/powerpoint/2010/main" val="615345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Phase shift</a:t>
            </a:r>
            <a:r>
              <a:rPr lang="en-US" baseline="0" dirty="0" smtClean="0"/>
              <a:t> is proportional to the dynamic polarizability at the the laser frequency, and the integral of the intensity along the path of the atom beam. </a:t>
            </a:r>
          </a:p>
          <a:p>
            <a:endParaRPr lang="en-US" baseline="0" dirty="0" smtClean="0"/>
          </a:p>
          <a:p>
            <a:r>
              <a:rPr lang="en-US" baseline="0" dirty="0" smtClean="0"/>
              <a:t>However, as I’ll discuss more later, the great thing about this experiment is that the measured TOW is independent of parameters such as the beam velocity and the laser intensity. </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48</a:t>
            </a:fld>
            <a:endParaRPr lang="en-US"/>
          </a:p>
        </p:txBody>
      </p:sp>
    </p:spTree>
    <p:extLst>
      <p:ext uri="{BB962C8B-B14F-4D97-AF65-F5344CB8AC3E}">
        <p14:creationId xmlns:p14="http://schemas.microsoft.com/office/powerpoint/2010/main" val="615345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shown here is a </a:t>
            </a:r>
            <a:r>
              <a:rPr lang="en-US" dirty="0" err="1" smtClean="0"/>
              <a:t>photodetector</a:t>
            </a:r>
            <a:r>
              <a:rPr lang="en-US" dirty="0" smtClean="0"/>
              <a:t> that we use to monitor the laser power</a:t>
            </a:r>
            <a:r>
              <a:rPr lang="en-US" baseline="0" dirty="0" smtClean="0"/>
              <a:t> that’s actually delivered to the interferometer. </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49</a:t>
            </a:fld>
            <a:endParaRPr lang="en-US"/>
          </a:p>
        </p:txBody>
      </p:sp>
    </p:spTree>
    <p:extLst>
      <p:ext uri="{BB962C8B-B14F-4D97-AF65-F5344CB8AC3E}">
        <p14:creationId xmlns:p14="http://schemas.microsoft.com/office/powerpoint/2010/main" val="2064381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D1 and</a:t>
            </a:r>
            <a:r>
              <a:rPr lang="en-US" baseline="0" dirty="0" smtClean="0"/>
              <a:t> D2 contributions approximately plus/minus 30,000 a0^3 at MZW. In comparison, A=5 a0^3.</a:t>
            </a:r>
          </a:p>
          <a:p>
            <a:endParaRPr lang="en-US" baseline="0" dirty="0" smtClean="0"/>
          </a:p>
          <a:p>
            <a:r>
              <a:rPr lang="en-US" baseline="0" dirty="0" smtClean="0"/>
              <a:t>In order to make the best possible precision measurement, we’re going to focus our attention on the wavelength range immediately surrounding the MZW.</a:t>
            </a:r>
          </a:p>
        </p:txBody>
      </p:sp>
      <p:sp>
        <p:nvSpPr>
          <p:cNvPr id="4" name="Slide Number Placeholder 3"/>
          <p:cNvSpPr>
            <a:spLocks noGrp="1"/>
          </p:cNvSpPr>
          <p:nvPr>
            <p:ph type="sldNum" sz="quarter" idx="10"/>
          </p:nvPr>
        </p:nvSpPr>
        <p:spPr/>
        <p:txBody>
          <a:bodyPr/>
          <a:lstStyle/>
          <a:p>
            <a:fld id="{34617B28-11FB-A34C-BEA7-CCBAD5BB84AB}" type="slidenum">
              <a:rPr lang="en-US" smtClean="0"/>
              <a:t>51</a:t>
            </a:fld>
            <a:endParaRPr lang="en-US"/>
          </a:p>
        </p:txBody>
      </p:sp>
    </p:spTree>
    <p:extLst>
      <p:ext uri="{BB962C8B-B14F-4D97-AF65-F5344CB8AC3E}">
        <p14:creationId xmlns:p14="http://schemas.microsoft.com/office/powerpoint/2010/main" val="2418093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looking at a wavelength</a:t>
            </a:r>
            <a:r>
              <a:rPr lang="en-US" baseline="0" dirty="0" smtClean="0"/>
              <a:t> range of the MZW +/- only 100 pm. Here the phase shift is nearly linear with a slope of about 1mrad/pm detuning from the MZW.</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52</a:t>
            </a:fld>
            <a:endParaRPr lang="en-US"/>
          </a:p>
        </p:txBody>
      </p:sp>
    </p:spTree>
    <p:extLst>
      <p:ext uri="{BB962C8B-B14F-4D97-AF65-F5344CB8AC3E}">
        <p14:creationId xmlns:p14="http://schemas.microsoft.com/office/powerpoint/2010/main" val="133457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Clearly</a:t>
            </a:r>
            <a:r>
              <a:rPr lang="en-US" baseline="0" dirty="0" smtClean="0"/>
              <a:t> the laser wavelength is going to be an important parameter in the error budget, but you can spend a bit of money and buy a wavelength meter with better than 1 pm accuracy. We also worry about the influence of amplified spontaneous emission from the tapered amplifier on the TOW measurement.</a:t>
            </a:r>
          </a:p>
          <a:p>
            <a:endParaRPr lang="en-US" baseline="0" dirty="0" smtClean="0"/>
          </a:p>
          <a:p>
            <a:r>
              <a:rPr lang="en-US" baseline="0" dirty="0" smtClean="0"/>
              <a:t>The potential </a:t>
            </a:r>
            <a:r>
              <a:rPr lang="en-US" baseline="0" dirty="0" err="1" smtClean="0"/>
              <a:t>doppler</a:t>
            </a:r>
            <a:r>
              <a:rPr lang="en-US" baseline="0" dirty="0" smtClean="0"/>
              <a:t> shift from a non-perpendicular angle of incidence is small. </a:t>
            </a:r>
          </a:p>
          <a:p>
            <a:endParaRPr lang="en-US" baseline="0" dirty="0" smtClean="0"/>
          </a:p>
          <a:p>
            <a:r>
              <a:rPr lang="en-US" baseline="0" dirty="0" smtClean="0"/>
              <a:t>All of these parameters, power, spot size, beam velocity, and beam overlap are negligible in our experiment. You can imagine that if, say, the power increases, then the slope will increase, but of course the 0-crossing, the TOW, is unaffected. </a:t>
            </a:r>
          </a:p>
          <a:p>
            <a:endParaRPr lang="en-US" baseline="0" dirty="0" smtClean="0"/>
          </a:p>
          <a:p>
            <a:r>
              <a:rPr lang="en-US" baseline="0" dirty="0" smtClean="0"/>
              <a:t>We’ve also calculated that the </a:t>
            </a:r>
            <a:r>
              <a:rPr lang="en-US" baseline="0" dirty="0" err="1" smtClean="0"/>
              <a:t>hyperpolarizability</a:t>
            </a:r>
            <a:r>
              <a:rPr lang="en-US" baseline="0" dirty="0" smtClean="0"/>
              <a:t> makes a negligible shift in the TOW at our intensities.</a:t>
            </a:r>
          </a:p>
          <a:p>
            <a:endParaRPr lang="en-US" baseline="0" dirty="0" smtClean="0"/>
          </a:p>
          <a:p>
            <a:r>
              <a:rPr lang="en-US" baseline="0" dirty="0" smtClean="0"/>
              <a:t>Finally, our measurement is insensitive to laser polarization because our atom beam is </a:t>
            </a:r>
            <a:r>
              <a:rPr lang="en-US" baseline="0" dirty="0" err="1" smtClean="0"/>
              <a:t>unpolarized</a:t>
            </a:r>
            <a:r>
              <a:rPr lang="en-US" baseline="0" dirty="0" smtClean="0"/>
              <a:t>, no magnetic fields are applied, and the laser polarization is linear.</a:t>
            </a:r>
          </a:p>
        </p:txBody>
      </p:sp>
      <p:sp>
        <p:nvSpPr>
          <p:cNvPr id="4" name="Slide Number Placeholder 3"/>
          <p:cNvSpPr>
            <a:spLocks noGrp="1"/>
          </p:cNvSpPr>
          <p:nvPr>
            <p:ph type="sldNum" sz="quarter" idx="10"/>
          </p:nvPr>
        </p:nvSpPr>
        <p:spPr/>
        <p:txBody>
          <a:bodyPr/>
          <a:lstStyle/>
          <a:p>
            <a:fld id="{34617B28-11FB-A34C-BEA7-CCBAD5BB84AB}" type="slidenum">
              <a:rPr lang="en-US" smtClean="0"/>
              <a:t>54</a:t>
            </a:fld>
            <a:endParaRPr lang="en-US"/>
          </a:p>
        </p:txBody>
      </p:sp>
    </p:spTree>
    <p:extLst>
      <p:ext uri="{BB962C8B-B14F-4D97-AF65-F5344CB8AC3E}">
        <p14:creationId xmlns:p14="http://schemas.microsoft.com/office/powerpoint/2010/main" val="2594655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tapered amplifier</a:t>
            </a:r>
            <a:r>
              <a:rPr lang="en-US" baseline="0" dirty="0" smtClean="0"/>
              <a:t> is great because it’s a relatively inexpensive way to get several watts of power. Less than $5,000 to build the entire system from scratch. BUT, tapered amplifiers are notorious for producing a lot of broadband spontaneous emission in addition to the amplified light.</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55</a:t>
            </a:fld>
            <a:endParaRPr lang="en-US"/>
          </a:p>
        </p:txBody>
      </p:sp>
    </p:spTree>
    <p:extLst>
      <p:ext uri="{BB962C8B-B14F-4D97-AF65-F5344CB8AC3E}">
        <p14:creationId xmlns:p14="http://schemas.microsoft.com/office/powerpoint/2010/main" val="1530072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might worry that our magic-zero wavelength measurement depends on the laser polarization. Individual </a:t>
            </a:r>
            <a:r>
              <a:rPr lang="en-US" baseline="0" dirty="0" err="1" smtClean="0"/>
              <a:t>FmF</a:t>
            </a:r>
            <a:r>
              <a:rPr lang="en-US" baseline="0" dirty="0" smtClean="0"/>
              <a:t> states do, in fact, have different </a:t>
            </a:r>
            <a:r>
              <a:rPr lang="en-US" baseline="0" dirty="0" err="1" smtClean="0"/>
              <a:t>mzws</a:t>
            </a:r>
            <a:r>
              <a:rPr lang="en-US" baseline="0" dirty="0" smtClean="0"/>
              <a:t> when the light has some component of circular polarization. However, we are saved by the fact that our atom beam is naturally </a:t>
            </a:r>
            <a:r>
              <a:rPr lang="en-US" baseline="0" dirty="0" err="1" smtClean="0"/>
              <a:t>unpolarized</a:t>
            </a:r>
            <a:r>
              <a:rPr lang="en-US" baseline="0" dirty="0" smtClean="0"/>
              <a:t> has an equal number of all </a:t>
            </a:r>
            <a:r>
              <a:rPr lang="en-US" baseline="0" dirty="0" err="1" smtClean="0"/>
              <a:t>FmF</a:t>
            </a:r>
            <a:r>
              <a:rPr lang="en-US" baseline="0" dirty="0" smtClean="0"/>
              <a:t> states. </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57</a:t>
            </a:fld>
            <a:endParaRPr lang="en-US"/>
          </a:p>
        </p:txBody>
      </p:sp>
    </p:spTree>
    <p:extLst>
      <p:ext uri="{BB962C8B-B14F-4D97-AF65-F5344CB8AC3E}">
        <p14:creationId xmlns:p14="http://schemas.microsoft.com/office/powerpoint/2010/main" val="3181583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last item that I want to comment on is relationship between photon scattering, </a:t>
            </a:r>
            <a:r>
              <a:rPr lang="en-US" baseline="0" dirty="0" err="1" smtClean="0"/>
              <a:t>decoherence</a:t>
            </a:r>
            <a:r>
              <a:rPr lang="en-US" baseline="0" dirty="0" smtClean="0"/>
              <a:t>, and precision in our measurement. On the bottom I’m showing you the same phase shift data that I showed you before, but on the top I’ve added the interferometer contrast. The black circles are the reference contrast when the light is off, and the red circles show the contrast when the light is on. As you’d expect, the scattering rate is high and the contrast is nearly 0 near resonance. But even at the tune-out wavelength the scattering rate remains large enough to be measureable. </a:t>
            </a:r>
          </a:p>
          <a:p>
            <a:endParaRPr lang="en-US" baseline="0" dirty="0" smtClean="0"/>
          </a:p>
          <a:p>
            <a:r>
              <a:rPr lang="en-US" baseline="0" dirty="0" smtClean="0"/>
              <a:t>So, let’s say that you want to make a higher precision measurement of this tune-out wavelength using an interferometer. How might you try to do it? One way might be to crank up the laser power, but that’s going to increase both the phase shift and the scattering rate in the same way. What about trying to use a cold atom interferometer where you have the benefit of long hold times? Well, I think that’s an even worse idea since you’ll give the atoms much more time to undergo spontaneous emission. </a:t>
            </a:r>
          </a:p>
          <a:p>
            <a:endParaRPr lang="en-US" baseline="0" dirty="0" smtClean="0"/>
          </a:p>
          <a:p>
            <a:r>
              <a:rPr lang="en-US" baseline="0" dirty="0" smtClean="0"/>
              <a:t> </a:t>
            </a:r>
            <a:r>
              <a:rPr lang="en-US" dirty="0" smtClean="0"/>
              <a:t>This year</a:t>
            </a:r>
            <a:r>
              <a:rPr lang="en-US" baseline="0" dirty="0" smtClean="0"/>
              <a:t> at DAMOP we’ve seen a lot of great talks on new or future precision measurements using atom interferometers. </a:t>
            </a:r>
          </a:p>
          <a:p>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58</a:t>
            </a:fld>
            <a:endParaRPr lang="en-US"/>
          </a:p>
        </p:txBody>
      </p:sp>
    </p:spTree>
    <p:extLst>
      <p:ext uri="{BB962C8B-B14F-4D97-AF65-F5344CB8AC3E}">
        <p14:creationId xmlns:p14="http://schemas.microsoft.com/office/powerpoint/2010/main" val="3432617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a:t>
            </a:r>
            <a:r>
              <a:rPr lang="en-US" baseline="0" dirty="0" smtClean="0"/>
              <a:t> to note that the theory uncertainty is very generous</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60</a:t>
            </a:fld>
            <a:endParaRPr lang="en-US"/>
          </a:p>
        </p:txBody>
      </p:sp>
    </p:spTree>
    <p:extLst>
      <p:ext uri="{BB962C8B-B14F-4D97-AF65-F5344CB8AC3E}">
        <p14:creationId xmlns:p14="http://schemas.microsoft.com/office/powerpoint/2010/main" val="4061035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a:t>
            </a:r>
            <a:r>
              <a:rPr lang="en-US" baseline="0" dirty="0" smtClean="0"/>
              <a:t>|psi0&gt;+b|psi1&gt;|^2 on board</a:t>
            </a:r>
            <a:endParaRPr lang="en-US" dirty="0"/>
          </a:p>
        </p:txBody>
      </p:sp>
      <p:sp>
        <p:nvSpPr>
          <p:cNvPr id="4" name="Slide Number Placeholder 3"/>
          <p:cNvSpPr>
            <a:spLocks noGrp="1"/>
          </p:cNvSpPr>
          <p:nvPr>
            <p:ph type="sldNum" sz="quarter" idx="10"/>
          </p:nvPr>
        </p:nvSpPr>
        <p:spPr/>
        <p:txBody>
          <a:bodyPr/>
          <a:lstStyle/>
          <a:p>
            <a:fld id="{80E167AE-1DCA-394B-91D8-9EAE3A157FBA}" type="slidenum">
              <a:rPr lang="en-US" smtClean="0"/>
              <a:t>14</a:t>
            </a:fld>
            <a:endParaRPr lang="en-US"/>
          </a:p>
        </p:txBody>
      </p:sp>
    </p:spTree>
    <p:extLst>
      <p:ext uri="{BB962C8B-B14F-4D97-AF65-F5344CB8AC3E}">
        <p14:creationId xmlns:p14="http://schemas.microsoft.com/office/powerpoint/2010/main" val="2368009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constant k, mass m, omega_0</a:t>
            </a:r>
            <a:r>
              <a:rPr lang="en-US" baseline="0" dirty="0" smtClean="0"/>
              <a:t> = </a:t>
            </a:r>
            <a:r>
              <a:rPr lang="en-US" baseline="0" dirty="0" err="1" smtClean="0"/>
              <a:t>sqrt</a:t>
            </a:r>
            <a:r>
              <a:rPr lang="en-US" baseline="0" dirty="0" smtClean="0"/>
              <a:t>(k/m). </a:t>
            </a:r>
          </a:p>
          <a:p>
            <a:endParaRPr lang="en-US" baseline="0" dirty="0" smtClean="0"/>
          </a:p>
          <a:p>
            <a:r>
              <a:rPr lang="en-US" baseline="0" dirty="0" smtClean="0"/>
              <a:t>Q of an atom? For alkalis, Omega_0 = 400 THz, delta omega = 4 MHz, Q = 10^8</a:t>
            </a:r>
          </a:p>
          <a:p>
            <a:endParaRPr lang="en-US" baseline="0" dirty="0" smtClean="0"/>
          </a:p>
          <a:p>
            <a:r>
              <a:rPr lang="en-US" baseline="0" dirty="0" err="1" smtClean="0"/>
              <a:t>Intercombination</a:t>
            </a:r>
            <a:r>
              <a:rPr lang="en-US" baseline="0" dirty="0" smtClean="0"/>
              <a:t> lines of atoms used for atomic clocks have Q = 10^14 or 10^15</a:t>
            </a:r>
            <a:endParaRPr lang="en-US" dirty="0"/>
          </a:p>
        </p:txBody>
      </p:sp>
      <p:sp>
        <p:nvSpPr>
          <p:cNvPr id="4" name="Slide Number Placeholder 3"/>
          <p:cNvSpPr>
            <a:spLocks noGrp="1"/>
          </p:cNvSpPr>
          <p:nvPr>
            <p:ph type="sldNum" sz="quarter" idx="10"/>
          </p:nvPr>
        </p:nvSpPr>
        <p:spPr/>
        <p:txBody>
          <a:bodyPr/>
          <a:lstStyle/>
          <a:p>
            <a:fld id="{34617B28-11FB-A34C-BEA7-CCBAD5BB84AB}" type="slidenum">
              <a:rPr lang="en-US" smtClean="0"/>
              <a:t>67</a:t>
            </a:fld>
            <a:endParaRPr lang="en-US"/>
          </a:p>
        </p:txBody>
      </p:sp>
    </p:spTree>
    <p:extLst>
      <p:ext uri="{BB962C8B-B14F-4D97-AF65-F5344CB8AC3E}">
        <p14:creationId xmlns:p14="http://schemas.microsoft.com/office/powerpoint/2010/main" val="3501973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82F92-B06B-CE44-8937-7E24F38C1866}" type="slidenum">
              <a:rPr lang="en-US"/>
              <a:pPr/>
              <a:t>71</a:t>
            </a:fld>
            <a:endParaRPr lang="en-US"/>
          </a:p>
        </p:txBody>
      </p:sp>
      <p:sp>
        <p:nvSpPr>
          <p:cNvPr id="593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9395" name="Rectangle 3"/>
          <p:cNvSpPr>
            <a:spLocks noGrp="1" noChangeArrowheads="1"/>
          </p:cNvSpPr>
          <p:nvPr>
            <p:ph type="body" idx="1"/>
          </p:nvPr>
        </p:nvSpPr>
        <p:spPr/>
        <p:txBody>
          <a:bodyPr/>
          <a:lstStyle/>
          <a:p>
            <a:r>
              <a:rPr lang="en-US"/>
              <a:t>The largest contribution to the uncertainty in our polarizability measurements comes from uncertainty in the beam velocity and velocity distribution, so it</a:t>
            </a:r>
            <a:r>
              <a:rPr lang="ja-JP" altLang="en-US"/>
              <a:t>’</a:t>
            </a:r>
            <a:r>
              <a:rPr lang="en-US"/>
              <a:t>s worth discussing how we actually measure the velocity and velocity distribution. We measure the de Broglie wavelength by measuring the diffraction pattern, and thus the diffraction angle of the beam, from just the first grating . The finite beam and detector widths and the velocity distribution all cause broadening of the diffraction pattern. We measure beam velocity with better than 1/4% uncertainty.</a:t>
            </a:r>
          </a:p>
          <a:p>
            <a:endParaRPr lang="en-US"/>
          </a:p>
          <a:p>
            <a:r>
              <a:rPr lang="en-US"/>
              <a:t>But, notice how similar the diffraction patterns look! We</a:t>
            </a:r>
            <a:r>
              <a:rPr lang="ja-JP" altLang="en-US"/>
              <a:t>’</a:t>
            </a:r>
            <a:r>
              <a:rPr lang="en-US"/>
              <a:t>ve tuned the different beam velocities to yield similar diffraction angles for each atomic species. Therefore, most systematic effects related to beam velocity will cancel out when we perform ratio measurements.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5C83A2-AFEE-E74A-A937-645B71E6DC99}" type="slidenum">
              <a:rPr lang="en-US"/>
              <a:pPr/>
              <a:t>75</a:t>
            </a:fld>
            <a:endParaRPr lang="en-US"/>
          </a:p>
        </p:txBody>
      </p:sp>
      <p:sp>
        <p:nvSpPr>
          <p:cNvPr id="80898"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0899"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t>I hope you</a:t>
            </a:r>
            <a:r>
              <a:rPr lang="ja-JP" altLang="en-US"/>
              <a:t>’</a:t>
            </a:r>
            <a:r>
              <a:rPr lang="en-US"/>
              <a:t>re all motivated to learn about our polarizability experiment now.</a:t>
            </a:r>
          </a:p>
          <a:p>
            <a:endParaRPr lang="en-US"/>
          </a:p>
          <a:p>
            <a:r>
              <a:rPr lang="en-US"/>
              <a:t>Again, we use a supersonic beam with a three grating Mach-Zehnder atom interferometer to measure polarizabilities. These gratings are made of silicon-nitride and have a period of 100 nm. We place these two electrodes, a cylinder and a grounded plane, across the interferometer. When we apply a voltage across the electrodes the resulting electric field *gradient* causes a phase shift in the observed fringe pattern. One path of this interferometer might acquire an interaction phase phi-0 of say, 1000 radians, while the other acquires a phase phi-1 of 995 radians, so we would measure a 5 radian phase shift of our fringe pattern. </a:t>
            </a:r>
          </a:p>
          <a:p>
            <a:endParaRPr lang="en-US"/>
          </a:p>
          <a:p>
            <a:r>
              <a:rPr lang="en-US"/>
              <a:t>Note that the interaction phase is proportional to the polarizability, the integral of E-squared along the path, and inversely proportional to velocity.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65EDBD-3F4D-EF4B-841A-927A239A6304}" type="slidenum">
              <a:rPr lang="en-US"/>
              <a:pPr/>
              <a:t>88</a:t>
            </a:fld>
            <a:endParaRPr lang="en-US"/>
          </a:p>
        </p:txBody>
      </p:sp>
      <p:sp>
        <p:nvSpPr>
          <p:cNvPr id="4403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284D-A5BB-1B49-BAD6-BE35FC02AAD0}" type="slidenum">
              <a:rPr lang="en-US"/>
              <a:pPr/>
              <a:t>89</a:t>
            </a:fld>
            <a:endParaRPr lang="en-US"/>
          </a:p>
        </p:txBody>
      </p:sp>
      <p:sp>
        <p:nvSpPr>
          <p:cNvPr id="450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4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a:t>
            </a:r>
            <a:r>
              <a:rPr lang="en-US" baseline="0" dirty="0" smtClean="0"/>
              <a:t>|psi0&gt;+b|psi1&gt;|^2 on board</a:t>
            </a:r>
            <a:endParaRPr lang="en-US" dirty="0"/>
          </a:p>
        </p:txBody>
      </p:sp>
      <p:sp>
        <p:nvSpPr>
          <p:cNvPr id="4" name="Slide Number Placeholder 3"/>
          <p:cNvSpPr>
            <a:spLocks noGrp="1"/>
          </p:cNvSpPr>
          <p:nvPr>
            <p:ph type="sldNum" sz="quarter" idx="10"/>
          </p:nvPr>
        </p:nvSpPr>
        <p:spPr/>
        <p:txBody>
          <a:bodyPr/>
          <a:lstStyle/>
          <a:p>
            <a:fld id="{80E167AE-1DCA-394B-91D8-9EAE3A157FBA}" type="slidenum">
              <a:rPr lang="en-US" smtClean="0"/>
              <a:t>15</a:t>
            </a:fld>
            <a:endParaRPr lang="en-US"/>
          </a:p>
        </p:txBody>
      </p:sp>
    </p:spTree>
    <p:extLst>
      <p:ext uri="{BB962C8B-B14F-4D97-AF65-F5344CB8AC3E}">
        <p14:creationId xmlns:p14="http://schemas.microsoft.com/office/powerpoint/2010/main" val="236800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a:t>
            </a:r>
            <a:r>
              <a:rPr lang="en-US" baseline="0" dirty="0" smtClean="0"/>
              <a:t>|psi0&gt;+b|psi1&gt;|^2 on board</a:t>
            </a:r>
            <a:endParaRPr lang="en-US" dirty="0"/>
          </a:p>
        </p:txBody>
      </p:sp>
      <p:sp>
        <p:nvSpPr>
          <p:cNvPr id="4" name="Slide Number Placeholder 3"/>
          <p:cNvSpPr>
            <a:spLocks noGrp="1"/>
          </p:cNvSpPr>
          <p:nvPr>
            <p:ph type="sldNum" sz="quarter" idx="10"/>
          </p:nvPr>
        </p:nvSpPr>
        <p:spPr/>
        <p:txBody>
          <a:bodyPr/>
          <a:lstStyle/>
          <a:p>
            <a:fld id="{80E167AE-1DCA-394B-91D8-9EAE3A157FBA}" type="slidenum">
              <a:rPr lang="en-US" smtClean="0"/>
              <a:t>16</a:t>
            </a:fld>
            <a:endParaRPr lang="en-US"/>
          </a:p>
        </p:txBody>
      </p:sp>
    </p:spTree>
    <p:extLst>
      <p:ext uri="{BB962C8B-B14F-4D97-AF65-F5344CB8AC3E}">
        <p14:creationId xmlns:p14="http://schemas.microsoft.com/office/powerpoint/2010/main" val="2368009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E167AE-1DCA-394B-91D8-9EAE3A157FBA}" type="slidenum">
              <a:rPr lang="en-US" smtClean="0"/>
              <a:t>17</a:t>
            </a:fld>
            <a:endParaRPr lang="en-US"/>
          </a:p>
        </p:txBody>
      </p:sp>
    </p:spTree>
    <p:extLst>
      <p:ext uri="{BB962C8B-B14F-4D97-AF65-F5344CB8AC3E}">
        <p14:creationId xmlns:p14="http://schemas.microsoft.com/office/powerpoint/2010/main" val="236800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a:t>
            </a:r>
            <a:r>
              <a:rPr lang="en-US" baseline="0" dirty="0" smtClean="0"/>
              <a:t>|psi0&gt;+b|psi1&gt;|^2 on board</a:t>
            </a:r>
            <a:endParaRPr lang="en-US" dirty="0"/>
          </a:p>
        </p:txBody>
      </p:sp>
      <p:sp>
        <p:nvSpPr>
          <p:cNvPr id="4" name="Slide Number Placeholder 3"/>
          <p:cNvSpPr>
            <a:spLocks noGrp="1"/>
          </p:cNvSpPr>
          <p:nvPr>
            <p:ph type="sldNum" sz="quarter" idx="10"/>
          </p:nvPr>
        </p:nvSpPr>
        <p:spPr/>
        <p:txBody>
          <a:bodyPr/>
          <a:lstStyle/>
          <a:p>
            <a:fld id="{80E167AE-1DCA-394B-91D8-9EAE3A157FBA}" type="slidenum">
              <a:rPr lang="en-US" smtClean="0"/>
              <a:t>18</a:t>
            </a:fld>
            <a:endParaRPr lang="en-US"/>
          </a:p>
        </p:txBody>
      </p:sp>
    </p:spTree>
    <p:extLst>
      <p:ext uri="{BB962C8B-B14F-4D97-AF65-F5344CB8AC3E}">
        <p14:creationId xmlns:p14="http://schemas.microsoft.com/office/powerpoint/2010/main" val="2368009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E167AE-1DCA-394B-91D8-9EAE3A157FBA}" type="slidenum">
              <a:rPr lang="en-US" smtClean="0"/>
              <a:t>19</a:t>
            </a:fld>
            <a:endParaRPr lang="en-US"/>
          </a:p>
        </p:txBody>
      </p:sp>
    </p:spTree>
    <p:extLst>
      <p:ext uri="{BB962C8B-B14F-4D97-AF65-F5344CB8AC3E}">
        <p14:creationId xmlns:p14="http://schemas.microsoft.com/office/powerpoint/2010/main" val="67400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2000 rad along this path and 1999 rad along this path shows up as a 1 rad phase shift.</a:t>
            </a:r>
            <a:r>
              <a:rPr lang="en-US" baseline="0" dirty="0" smtClean="0"/>
              <a:t> Contrast changes because the phase shift depends on atom beam velocity and different atoms in the beam have different velocities.</a:t>
            </a:r>
            <a:endParaRPr lang="en-US" dirty="0" smtClean="0"/>
          </a:p>
          <a:p>
            <a:endParaRPr lang="en-US" dirty="0"/>
          </a:p>
        </p:txBody>
      </p:sp>
      <p:sp>
        <p:nvSpPr>
          <p:cNvPr id="4" name="Slide Number Placeholder 3"/>
          <p:cNvSpPr>
            <a:spLocks noGrp="1"/>
          </p:cNvSpPr>
          <p:nvPr>
            <p:ph type="sldNum" sz="quarter" idx="10"/>
          </p:nvPr>
        </p:nvSpPr>
        <p:spPr/>
        <p:txBody>
          <a:bodyPr/>
          <a:lstStyle/>
          <a:p>
            <a:fld id="{80E167AE-1DCA-394B-91D8-9EAE3A157FBA}" type="slidenum">
              <a:rPr lang="en-US" smtClean="0"/>
              <a:t>20</a:t>
            </a:fld>
            <a:endParaRPr lang="en-US"/>
          </a:p>
        </p:txBody>
      </p:sp>
    </p:spTree>
    <p:extLst>
      <p:ext uri="{BB962C8B-B14F-4D97-AF65-F5344CB8AC3E}">
        <p14:creationId xmlns:p14="http://schemas.microsoft.com/office/powerpoint/2010/main" val="1937591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643704-CBA8-D948-92C6-BE945035070F}"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25129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643704-CBA8-D948-92C6-BE945035070F}"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243372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643704-CBA8-D948-92C6-BE945035070F}"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84914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643704-CBA8-D948-92C6-BE945035070F}"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2833966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643704-CBA8-D948-92C6-BE945035070F}"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229220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643704-CBA8-D948-92C6-BE945035070F}" type="datetimeFigureOut">
              <a:rPr lang="en-US" smtClean="0"/>
              <a:t>3/31/13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74196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643704-CBA8-D948-92C6-BE945035070F}" type="datetimeFigureOut">
              <a:rPr lang="en-US" smtClean="0"/>
              <a:t>3/31/13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3102800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643704-CBA8-D948-92C6-BE945035070F}" type="datetimeFigureOut">
              <a:rPr lang="en-US" smtClean="0"/>
              <a:t>3/31/13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1027379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643704-CBA8-D948-92C6-BE945035070F}" type="datetimeFigureOut">
              <a:rPr lang="en-US" smtClean="0"/>
              <a:t>3/31/13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2894069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643704-CBA8-D948-92C6-BE945035070F}" type="datetimeFigureOut">
              <a:rPr lang="en-US" smtClean="0"/>
              <a:t>3/31/13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385224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643704-CBA8-D948-92C6-BE945035070F}" type="datetimeFigureOut">
              <a:rPr lang="en-US" smtClean="0"/>
              <a:t>3/31/13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79CC9-897C-6A4A-B6C4-5749823E4371}" type="slidenum">
              <a:rPr lang="en-US" smtClean="0"/>
              <a:t>‹#›</a:t>
            </a:fld>
            <a:endParaRPr lang="en-US"/>
          </a:p>
        </p:txBody>
      </p:sp>
    </p:spTree>
    <p:extLst>
      <p:ext uri="{BB962C8B-B14F-4D97-AF65-F5344CB8AC3E}">
        <p14:creationId xmlns:p14="http://schemas.microsoft.com/office/powerpoint/2010/main" val="18398074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643704-CBA8-D948-92C6-BE945035070F}" type="datetimeFigureOut">
              <a:rPr lang="en-US" smtClean="0"/>
              <a:t>3/31/13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579CC9-897C-6A4A-B6C4-5749823E4371}" type="slidenum">
              <a:rPr lang="en-US" smtClean="0"/>
              <a:t>‹#›</a:t>
            </a:fld>
            <a:endParaRPr lang="en-US"/>
          </a:p>
        </p:txBody>
      </p:sp>
    </p:spTree>
    <p:extLst>
      <p:ext uri="{BB962C8B-B14F-4D97-AF65-F5344CB8AC3E}">
        <p14:creationId xmlns:p14="http://schemas.microsoft.com/office/powerpoint/2010/main" val="4145840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file://localhost/Users/holmgren/Documents/School/UA/Cronin%20labs/Talks%20and%20Posters/NSF%20review%20Jan%202012/IFM%20with%20everything.png" TargetMode="External"/><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holmgren/Documents/School/UA/Cronin%20labs/Talks%20and%20Posters/Grad%20Talk%20Feb%202012/bare%20IFM.png" TargetMode="External"/><Relationship Id="rId5" Type="http://schemas.openxmlformats.org/officeDocument/2006/relationships/image" Target="../media/image18.png"/><Relationship Id="rId6"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holmgren/Documents/School/UA/Cronin%20labs/Talks%20and%20Posters/Grad%20Talk%20Feb%202012/bare%20IFM.png" TargetMode="External"/><Relationship Id="rId5" Type="http://schemas.openxmlformats.org/officeDocument/2006/relationships/image" Target="../media/image18.png"/><Relationship Id="rId6"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holmgren/Documents/School/UA/Cronin%20labs/Talks%20and%20Posters/Grad%20Talk%20Feb%202012/bare%20IFM.png" TargetMode="External"/><Relationship Id="rId5" Type="http://schemas.openxmlformats.org/officeDocument/2006/relationships/image" Target="../media/image18.png"/><Relationship Id="rId6"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holmgren/Documents/School/UA/Cronin%20labs/Talks%20and%20Posters/Grad%20Talk%20Feb%202012/bare%20IFM.png" TargetMode="External"/><Relationship Id="rId5" Type="http://schemas.openxmlformats.org/officeDocument/2006/relationships/image" Target="../media/image18.png"/><Relationship Id="rId6"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holmgren/Documents/School/UA/Cronin%20labs/Talks%20and%20Posters/Grad%20Talk%20Feb%202012/bare%20IFM.png" TargetMode="External"/><Relationship Id="rId5" Type="http://schemas.openxmlformats.org/officeDocument/2006/relationships/image" Target="../media/image18.png"/><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emf"/><Relationship Id="rId9" Type="http://schemas.openxmlformats.org/officeDocument/2006/relationships/image" Target="../media/image19.emf"/><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17.png"/><Relationship Id="rId5" Type="http://schemas.openxmlformats.org/officeDocument/2006/relationships/image" Target="file://localhost/Users/holmgren/Documents/School/UA/Cronin%20labs/Talks%20and%20Posters/Grad%20Talk%20Feb%202012/bare%20IFM.png" TargetMode="External"/><Relationship Id="rId6" Type="http://schemas.openxmlformats.org/officeDocument/2006/relationships/image" Target="../media/image18.png"/><Relationship Id="rId7" Type="http://schemas.openxmlformats.org/officeDocument/2006/relationships/image" Target="../media/image25.emf"/><Relationship Id="rId8" Type="http://schemas.openxmlformats.org/officeDocument/2006/relationships/image" Target="../media/image20.emf"/><Relationship Id="rId9" Type="http://schemas.openxmlformats.org/officeDocument/2006/relationships/image" Target="../media/image21.emf"/><Relationship Id="rId10"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5.emf"/><Relationship Id="rId6" Type="http://schemas.openxmlformats.org/officeDocument/2006/relationships/image" Target="../media/image28.emf"/><Relationship Id="rId7"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6.emf"/><Relationship Id="rId6" Type="http://schemas.openxmlformats.org/officeDocument/2006/relationships/image" Target="../media/image29.emf"/><Relationship Id="rId7"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file://localhost/Users/holmgren/Documents/School/UA/Cronin%20labs/Talks%20and%20Posters/DAMOP%202010/Fig1IFMgradEfigV2.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40.emf"/><Relationship Id="rId5" Type="http://schemas.openxmlformats.org/officeDocument/2006/relationships/oleObject" Target="../embeddings/oleObject4.bin"/><Relationship Id="rId6" Type="http://schemas.openxmlformats.org/officeDocument/2006/relationships/image" Target="../media/image37.emf"/><Relationship Id="rId7" Type="http://schemas.openxmlformats.org/officeDocument/2006/relationships/oleObject" Target="../embeddings/oleObject5.bin"/><Relationship Id="rId8" Type="http://schemas.openxmlformats.org/officeDocument/2006/relationships/image" Target="../media/image38.emf"/><Relationship Id="rId9" Type="http://schemas.openxmlformats.org/officeDocument/2006/relationships/oleObject" Target="../embeddings/oleObject6.bin"/><Relationship Id="rId10" Type="http://schemas.openxmlformats.org/officeDocument/2006/relationships/image" Target="../media/image3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44.emf"/><Relationship Id="rId5" Type="http://schemas.openxmlformats.org/officeDocument/2006/relationships/oleObject" Target="../embeddings/oleObject7.bin"/><Relationship Id="rId6" Type="http://schemas.openxmlformats.org/officeDocument/2006/relationships/image" Target="../media/image41.emf"/><Relationship Id="rId7" Type="http://schemas.openxmlformats.org/officeDocument/2006/relationships/oleObject" Target="../embeddings/oleObject8.bin"/><Relationship Id="rId8" Type="http://schemas.openxmlformats.org/officeDocument/2006/relationships/image" Target="../media/image42.emf"/><Relationship Id="rId9" Type="http://schemas.openxmlformats.org/officeDocument/2006/relationships/oleObject" Target="../embeddings/oleObject9.bin"/><Relationship Id="rId10" Type="http://schemas.openxmlformats.org/officeDocument/2006/relationships/image" Target="../media/image4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1" Type="http://schemas.openxmlformats.org/officeDocument/2006/relationships/image" Target="../media/image48.emf"/><Relationship Id="rId12" Type="http://schemas.openxmlformats.org/officeDocument/2006/relationships/oleObject" Target="../embeddings/oleObject14.bin"/><Relationship Id="rId13" Type="http://schemas.openxmlformats.org/officeDocument/2006/relationships/image" Target="../media/image49.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14.xml"/><Relationship Id="rId4" Type="http://schemas.openxmlformats.org/officeDocument/2006/relationships/oleObject" Target="../embeddings/oleObject10.bin"/><Relationship Id="rId5" Type="http://schemas.openxmlformats.org/officeDocument/2006/relationships/image" Target="../media/image45.emf"/><Relationship Id="rId6" Type="http://schemas.openxmlformats.org/officeDocument/2006/relationships/oleObject" Target="../embeddings/oleObject11.bin"/><Relationship Id="rId7" Type="http://schemas.openxmlformats.org/officeDocument/2006/relationships/image" Target="../media/image46.emf"/><Relationship Id="rId8" Type="http://schemas.openxmlformats.org/officeDocument/2006/relationships/oleObject" Target="../embeddings/oleObject12.bin"/><Relationship Id="rId9" Type="http://schemas.openxmlformats.org/officeDocument/2006/relationships/image" Target="../media/image47.emf"/><Relationship Id="rId10" Type="http://schemas.openxmlformats.org/officeDocument/2006/relationships/oleObject" Target="../embeddings/oleObject13.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5.bin"/><Relationship Id="rId5" Type="http://schemas.openxmlformats.org/officeDocument/2006/relationships/image" Target="../media/image50.emf"/><Relationship Id="rId6" Type="http://schemas.openxmlformats.org/officeDocument/2006/relationships/oleObject" Target="../embeddings/oleObject16.bin"/><Relationship Id="rId7" Type="http://schemas.openxmlformats.org/officeDocument/2006/relationships/image" Target="../media/image51.emf"/><Relationship Id="rId8" Type="http://schemas.openxmlformats.org/officeDocument/2006/relationships/image" Target="../media/image52.emf"/><Relationship Id="rId9" Type="http://schemas.openxmlformats.org/officeDocument/2006/relationships/image" Target="../media/image53.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file://localhost/Users/holmgren/Documents/School/UA/Cronin%20labs/Talks%20and%20Posters/NSF%20review%20Jan%202012/IFM%20with%20pillars%20arrow%202.png" TargetMode="External"/><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xml.rels><?xml version="1.0" encoding="UTF-8" standalone="yes"?>
<Relationships xmlns="http://schemas.openxmlformats.org/package/2006/relationships"><Relationship Id="rId11" Type="http://schemas.openxmlformats.org/officeDocument/2006/relationships/image" Target="../media/image12.emf"/><Relationship Id="rId12"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oleObject" Target="../embeddings/oleObject1.bin"/><Relationship Id="rId6" Type="http://schemas.openxmlformats.org/officeDocument/2006/relationships/image" Target="../media/image7.emf"/><Relationship Id="rId7" Type="http://schemas.openxmlformats.org/officeDocument/2006/relationships/oleObject" Target="../embeddings/oleObject2.bin"/><Relationship Id="rId8" Type="http://schemas.openxmlformats.org/officeDocument/2006/relationships/image" Target="../media/image8.emf"/><Relationship Id="rId9" Type="http://schemas.openxmlformats.org/officeDocument/2006/relationships/oleObject" Target="../embeddings/oleObject3.bin"/><Relationship Id="rId10" Type="http://schemas.openxmlformats.org/officeDocument/2006/relationships/image" Target="../media/image9.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 Id="rId3" Type="http://schemas.openxmlformats.org/officeDocument/2006/relationships/image" Target="../media/image5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 Id="rId3" Type="http://schemas.openxmlformats.org/officeDocument/2006/relationships/image" Target="../media/image6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 Id="rId3" Type="http://schemas.openxmlformats.org/officeDocument/2006/relationships/image" Target="../media/image6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 Id="rId3" Type="http://schemas.openxmlformats.org/officeDocument/2006/relationships/image" Target="../media/image6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g"/><Relationship Id="rId3" Type="http://schemas.openxmlformats.org/officeDocument/2006/relationships/image" Target="../media/image6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 Id="rId3" Type="http://schemas.openxmlformats.org/officeDocument/2006/relationships/image" Target="../media/image6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 Id="rId3" Type="http://schemas.openxmlformats.org/officeDocument/2006/relationships/image" Target="../media/image6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 Id="rId3" Type="http://schemas.openxmlformats.org/officeDocument/2006/relationships/image" Target="../media/image6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file://localhost/Users/holmgren/Documents/School/UA/Cronin%20labs/Talks%20and%20Posters/NSF%20review%20Jan%202012/Cs%20summary.png"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3" Type="http://schemas.openxmlformats.org/officeDocument/2006/relationships/image" Target="file://localhost/Users/holmgren/Documents/School/UA/Cronin%20labs/Talks%20and%20Posters/NSF%20review%20Jan%202012/IFM%20with%20pillars%20choppers%20meta.png" TargetMode="External"/><Relationship Id="rId4" Type="http://schemas.openxmlformats.org/officeDocument/2006/relationships/image" Target="../media/image67.emf"/><Relationship Id="rId5"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holmgren/Documents/School/UA/Cronin%20labs/Talks%20and%20Posters/Grad%20Talk%20Feb%202012/bare%20IFM.png" TargetMode="External"/><Relationship Id="rId5" Type="http://schemas.openxmlformats.org/officeDocument/2006/relationships/image" Target="../media/image71.emf"/><Relationship Id="rId6" Type="http://schemas.openxmlformats.org/officeDocument/2006/relationships/image" Target="../media/image72.emf"/><Relationship Id="rId7"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13.emf"/><Relationship Id="rId6"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7.emf"/><Relationship Id="rId5" Type="http://schemas.openxmlformats.org/officeDocument/2006/relationships/image" Target="../media/image78.emf"/><Relationship Id="rId6" Type="http://schemas.openxmlformats.org/officeDocument/2006/relationships/image" Target="../media/image79.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47.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8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85.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holmgren/Documents/School/UA/Cronin%20labs/Talks%20and%20Posters/Grad%20Talk%20Feb%202012/bare%20IFM.png"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51.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5" Type="http://schemas.openxmlformats.org/officeDocument/2006/relationships/image" Target="../media/image87.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2.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3.emf"/></Relationships>
</file>

<file path=ppt/slides/_rels/slide59.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emf"/><Relationship Id="rId1" Type="http://schemas.openxmlformats.org/officeDocument/2006/relationships/slideLayout" Target="../slideLayouts/slideLayout2.xml"/><Relationship Id="rId2" Type="http://schemas.openxmlformats.org/officeDocument/2006/relationships/image" Target="../media/image9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62.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file://localhost/Users/holmgren/Documents/School/UA/Cronin%20labs/Talks%20and%20Posters/NSF%20review%20Jan%202012/group%20photo%20source%20sep.jpg" TargetMode="External"/><Relationship Id="rId5" Type="http://schemas.openxmlformats.org/officeDocument/2006/relationships/image" Target="../media/image99.jpg"/><Relationship Id="rId6" Type="http://schemas.openxmlformats.org/officeDocument/2006/relationships/image" Target="../media/image100.jpg"/><Relationship Id="rId1" Type="http://schemas.openxmlformats.org/officeDocument/2006/relationships/slideLayout" Target="../slideLayouts/slideLayout2.xml"/><Relationship Id="rId2" Type="http://schemas.openxmlformats.org/officeDocument/2006/relationships/image" Target="../media/image9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emf"/><Relationship Id="rId5" Type="http://schemas.openxmlformats.org/officeDocument/2006/relationships/image" Target="../media/image104.jpeg"/><Relationship Id="rId6" Type="http://schemas.microsoft.com/office/2007/relationships/hdphoto" Target="../media/hdphoto1.wdp"/><Relationship Id="rId7" Type="http://schemas.openxmlformats.org/officeDocument/2006/relationships/image" Target="../media/image105.emf"/><Relationship Id="rId8" Type="http://schemas.openxmlformats.org/officeDocument/2006/relationships/image" Target="../media/image106.emf"/><Relationship Id="rId9" Type="http://schemas.openxmlformats.org/officeDocument/2006/relationships/image" Target="../media/image107.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8.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5" Type="http://schemas.openxmlformats.org/officeDocument/2006/relationships/image" Target="../media/image110.emf"/><Relationship Id="rId6" Type="http://schemas.openxmlformats.org/officeDocument/2006/relationships/image" Target="../media/image111.emf"/><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5" Type="http://schemas.openxmlformats.org/officeDocument/2006/relationships/image" Target="../media/image110.emf"/><Relationship Id="rId6" Type="http://schemas.openxmlformats.org/officeDocument/2006/relationships/image" Target="../media/image112.emf"/><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5" Type="http://schemas.openxmlformats.org/officeDocument/2006/relationships/image" Target="../media/image110.emf"/><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file://localhost/Users/holmgren/Documents/School/UA/Cronin%20labs/Talks%20and%20Posters/DAMOP%202010/Diffraction.png" TargetMode="External"/><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emf"/><Relationship Id="rId3" Type="http://schemas.openxmlformats.org/officeDocument/2006/relationships/image" Target="../media/image115.emf"/></Relationships>
</file>

<file path=ppt/slides/_rels/slide75.xml.rels><?xml version="1.0" encoding="UTF-8" standalone="yes"?>
<Relationships xmlns="http://schemas.openxmlformats.org/package/2006/relationships"><Relationship Id="rId11" Type="http://schemas.openxmlformats.org/officeDocument/2006/relationships/image" Target="../media/image118.emf"/><Relationship Id="rId12" Type="http://schemas.openxmlformats.org/officeDocument/2006/relationships/oleObject" Target="../embeddings/oleObject20.bin"/><Relationship Id="rId13" Type="http://schemas.openxmlformats.org/officeDocument/2006/relationships/image" Target="../media/image119.emf"/><Relationship Id="rId14" Type="http://schemas.openxmlformats.org/officeDocument/2006/relationships/oleObject" Target="../embeddings/oleObject21.bin"/><Relationship Id="rId15" Type="http://schemas.openxmlformats.org/officeDocument/2006/relationships/image" Target="../media/image120.emf"/><Relationship Id="rId16" Type="http://schemas.openxmlformats.org/officeDocument/2006/relationships/image" Target="../media/image121.emf"/><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notesSlide" Target="../notesSlides/notesSlide32.xml"/><Relationship Id="rId4" Type="http://schemas.openxmlformats.org/officeDocument/2006/relationships/oleObject" Target="../embeddings/oleObject17.bin"/><Relationship Id="rId5" Type="http://schemas.openxmlformats.org/officeDocument/2006/relationships/image" Target="../media/image116.emf"/><Relationship Id="rId6" Type="http://schemas.openxmlformats.org/officeDocument/2006/relationships/oleObject" Target="../embeddings/oleObject18.bin"/><Relationship Id="rId7" Type="http://schemas.openxmlformats.org/officeDocument/2006/relationships/image" Target="../media/image117.emf"/><Relationship Id="rId8" Type="http://schemas.openxmlformats.org/officeDocument/2006/relationships/image" Target="file://localhost/Users/holmgren/Documents/School/UA/Cronin%20labs/Talks%20and%20Posters/DAMOP%202010/IFMgradE-2.png" TargetMode="External"/><Relationship Id="rId9" Type="http://schemas.openxmlformats.org/officeDocument/2006/relationships/image" Target="file://localhost/Users/holmgren/Documents/School/UA/Cronin%20labs/Talks%20and%20Posters/DAMOP%202010/IFMgradE-1.png" TargetMode="External"/><Relationship Id="rId10" Type="http://schemas.openxmlformats.org/officeDocument/2006/relationships/oleObject" Target="../embeddings/oleObject19.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file://localhost/Users/holmgren/Documents/School/UA/Cronin%20labs/Talks%20and%20Posters/Comps%20talk%20Jan%202010/Diffraction.pn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 Id="rId3" Type="http://schemas.openxmlformats.org/officeDocument/2006/relationships/image" Target="../media/image6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601" y="-41275"/>
            <a:ext cx="8419570" cy="1470025"/>
          </a:xfrm>
        </p:spPr>
        <p:txBody>
          <a:bodyPr>
            <a:noAutofit/>
          </a:bodyPr>
          <a:lstStyle/>
          <a:p>
            <a:r>
              <a:rPr lang="en-US" sz="3600" dirty="0" smtClean="0"/>
              <a:t>Polarizability and magic-zero wavelength measurements of alkali atoms</a:t>
            </a:r>
            <a:endParaRPr lang="en-US" sz="3600" dirty="0"/>
          </a:p>
        </p:txBody>
      </p:sp>
      <p:sp>
        <p:nvSpPr>
          <p:cNvPr id="3" name="Subtitle 2"/>
          <p:cNvSpPr>
            <a:spLocks noGrp="1"/>
          </p:cNvSpPr>
          <p:nvPr>
            <p:ph type="subTitle" idx="1"/>
          </p:nvPr>
        </p:nvSpPr>
        <p:spPr>
          <a:xfrm>
            <a:off x="1371600" y="4472300"/>
            <a:ext cx="6400800" cy="1239007"/>
          </a:xfrm>
        </p:spPr>
        <p:txBody>
          <a:bodyPr>
            <a:normAutofit fontScale="92500" lnSpcReduction="10000"/>
          </a:bodyPr>
          <a:lstStyle/>
          <a:p>
            <a:pPr>
              <a:lnSpc>
                <a:spcPct val="80000"/>
              </a:lnSpc>
            </a:pPr>
            <a:r>
              <a:rPr lang="en-US" sz="2400" dirty="0" smtClean="0">
                <a:solidFill>
                  <a:schemeClr val="tx1"/>
                </a:solidFill>
              </a:rPr>
              <a:t>Will Holmgren</a:t>
            </a:r>
          </a:p>
          <a:p>
            <a:pPr>
              <a:lnSpc>
                <a:spcPct val="80000"/>
              </a:lnSpc>
            </a:pPr>
            <a:r>
              <a:rPr lang="en-US" sz="2400" dirty="0" smtClean="0">
                <a:solidFill>
                  <a:schemeClr val="tx1"/>
                </a:solidFill>
              </a:rPr>
              <a:t>Ph.D. Thesis Defense</a:t>
            </a:r>
          </a:p>
          <a:p>
            <a:pPr>
              <a:lnSpc>
                <a:spcPct val="80000"/>
              </a:lnSpc>
            </a:pPr>
            <a:r>
              <a:rPr lang="en-US" sz="2400" dirty="0" smtClean="0">
                <a:solidFill>
                  <a:schemeClr val="tx1"/>
                </a:solidFill>
              </a:rPr>
              <a:t>Cronin group, Department of Physics</a:t>
            </a:r>
          </a:p>
          <a:p>
            <a:pPr>
              <a:lnSpc>
                <a:spcPct val="80000"/>
              </a:lnSpc>
            </a:pPr>
            <a:r>
              <a:rPr lang="en-US" sz="2400" dirty="0">
                <a:solidFill>
                  <a:schemeClr val="tx1"/>
                </a:solidFill>
              </a:rPr>
              <a:t>4</a:t>
            </a:r>
            <a:r>
              <a:rPr lang="en-US" sz="2400" dirty="0" smtClean="0">
                <a:solidFill>
                  <a:schemeClr val="tx1"/>
                </a:solidFill>
              </a:rPr>
              <a:t>/2/2013</a:t>
            </a:r>
            <a:endParaRPr lang="en-US" sz="2400" dirty="0">
              <a:solidFill>
                <a:schemeClr val="tx1"/>
              </a:solidFill>
            </a:endParaRPr>
          </a:p>
        </p:txBody>
      </p:sp>
      <p:pic>
        <p:nvPicPr>
          <p:cNvPr id="6" name="Picture 5"/>
          <p:cNvPicPr>
            <a:picLocks noChangeAspect="1"/>
          </p:cNvPicPr>
          <p:nvPr/>
        </p:nvPicPr>
        <p:blipFill>
          <a:blip r:embed="rId2"/>
          <a:stretch>
            <a:fillRect/>
          </a:stretch>
        </p:blipFill>
        <p:spPr>
          <a:xfrm>
            <a:off x="355600" y="5054600"/>
            <a:ext cx="1790700" cy="1803400"/>
          </a:xfrm>
          <a:prstGeom prst="rect">
            <a:avLst/>
          </a:prstGeom>
        </p:spPr>
      </p:pic>
      <p:pic>
        <p:nvPicPr>
          <p:cNvPr id="7" name="Picture 6"/>
          <p:cNvPicPr>
            <a:picLocks noChangeAspect="1"/>
          </p:cNvPicPr>
          <p:nvPr/>
        </p:nvPicPr>
        <p:blipFill>
          <a:blip r:embed="rId3"/>
          <a:stretch>
            <a:fillRect/>
          </a:stretch>
        </p:blipFill>
        <p:spPr>
          <a:xfrm>
            <a:off x="7314671" y="5054600"/>
            <a:ext cx="1460500" cy="1460500"/>
          </a:xfrm>
          <a:prstGeom prst="rect">
            <a:avLst/>
          </a:prstGeom>
        </p:spPr>
      </p:pic>
      <p:pic>
        <p:nvPicPr>
          <p:cNvPr id="8" name="Picture 7"/>
          <p:cNvPicPr>
            <a:picLocks noChangeAspect="1"/>
          </p:cNvPicPr>
          <p:nvPr/>
        </p:nvPicPr>
        <p:blipFill>
          <a:blip r:embed="rId4"/>
          <a:stretch>
            <a:fillRect/>
          </a:stretch>
        </p:blipFill>
        <p:spPr>
          <a:xfrm>
            <a:off x="3242289" y="5661978"/>
            <a:ext cx="2725969" cy="927391"/>
          </a:xfrm>
          <a:prstGeom prst="rect">
            <a:avLst/>
          </a:prstGeom>
        </p:spPr>
      </p:pic>
      <p:pic>
        <p:nvPicPr>
          <p:cNvPr id="9" name="IFM with everything.png" descr="/Users/holmgren/Documents/School/UA/Cronin labs/Talks and Posters/NSF review Jan 2012/IFM with everything.png"/>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710600" y="1580565"/>
            <a:ext cx="7722800" cy="2748077"/>
          </a:xfrm>
          <a:prstGeom prst="rect">
            <a:avLst/>
          </a:prstGeom>
        </p:spPr>
      </p:pic>
      <p:grpSp>
        <p:nvGrpSpPr>
          <p:cNvPr id="5" name="Group 4"/>
          <p:cNvGrpSpPr/>
          <p:nvPr/>
        </p:nvGrpSpPr>
        <p:grpSpPr>
          <a:xfrm>
            <a:off x="1023618" y="1354463"/>
            <a:ext cx="5245263" cy="2974178"/>
            <a:chOff x="1023618" y="1354463"/>
            <a:chExt cx="5245263" cy="2974178"/>
          </a:xfrm>
        </p:grpSpPr>
        <p:sp>
          <p:nvSpPr>
            <p:cNvPr id="4" name="Rectangle 3"/>
            <p:cNvSpPr/>
            <p:nvPr/>
          </p:nvSpPr>
          <p:spPr>
            <a:xfrm>
              <a:off x="1371600" y="2585571"/>
              <a:ext cx="998384" cy="11226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1904812" y="1354463"/>
              <a:ext cx="691966" cy="11226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rot="16200000">
              <a:off x="1238976" y="1213392"/>
              <a:ext cx="691966" cy="11226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2941702" y="3092560"/>
              <a:ext cx="691966" cy="11226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5576915" y="3631221"/>
              <a:ext cx="691966" cy="6747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rot="16200000">
              <a:off x="4462147" y="2928194"/>
              <a:ext cx="393585" cy="24073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429583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l12 Atomic and molecular polarizabilities 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7" y="0"/>
            <a:ext cx="5299364" cy="6858000"/>
          </a:xfrm>
          <a:prstGeom prst="rect">
            <a:avLst/>
          </a:prstGeom>
        </p:spPr>
      </p:pic>
      <p:pic>
        <p:nvPicPr>
          <p:cNvPr id="6" name="Picture 5" descr="Mil12 Atomic and molecular polarizabilities 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795" y="0"/>
            <a:ext cx="5299364" cy="6858000"/>
          </a:xfrm>
          <a:prstGeom prst="rect">
            <a:avLst/>
          </a:prstGeom>
        </p:spPr>
      </p:pic>
      <p:sp>
        <p:nvSpPr>
          <p:cNvPr id="3" name="Rectangle 2"/>
          <p:cNvSpPr/>
          <p:nvPr/>
        </p:nvSpPr>
        <p:spPr>
          <a:xfrm>
            <a:off x="5061237" y="3560830"/>
            <a:ext cx="3590906" cy="226804"/>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588359" y="1360826"/>
            <a:ext cx="4472878" cy="22000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8555679" y="2276461"/>
            <a:ext cx="96464" cy="151117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3"/>
          </p:cNvCxnSpPr>
          <p:nvPr/>
        </p:nvCxnSpPr>
        <p:spPr>
          <a:xfrm flipH="1" flipV="1">
            <a:off x="8555679" y="1360826"/>
            <a:ext cx="96464" cy="2313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588359" y="2314933"/>
            <a:ext cx="4472878" cy="1472702"/>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8359" y="1360826"/>
            <a:ext cx="7967320" cy="954107"/>
          </a:xfrm>
          <a:prstGeom prst="rect">
            <a:avLst/>
          </a:prstGeom>
          <a:solidFill>
            <a:schemeClr val="bg1"/>
          </a:solidFill>
          <a:ln w="38100" cmpd="sng">
            <a:solidFill>
              <a:schemeClr val="accent1"/>
            </a:solidFill>
          </a:ln>
        </p:spPr>
        <p:txBody>
          <a:bodyPr wrap="none" rtlCol="0">
            <a:spAutoFit/>
          </a:bodyPr>
          <a:lstStyle/>
          <a:p>
            <a:pPr algn="ctr"/>
            <a:r>
              <a:rPr lang="en-US" sz="2800" dirty="0" smtClean="0"/>
              <a:t>TABLE 2. Static Average Electric Dipole Polarizabilities</a:t>
            </a:r>
          </a:p>
          <a:p>
            <a:pPr algn="ctr"/>
            <a:r>
              <a:rPr lang="en-US" sz="2800" dirty="0" smtClean="0"/>
              <a:t>for Ground State Atoms (in Units of 10</a:t>
            </a:r>
            <a:r>
              <a:rPr lang="en-US" sz="2800" baseline="30000" dirty="0" smtClean="0"/>
              <a:t>-24</a:t>
            </a:r>
            <a:r>
              <a:rPr lang="en-US" sz="2800" dirty="0" smtClean="0"/>
              <a:t> cm</a:t>
            </a:r>
            <a:r>
              <a:rPr lang="en-US" sz="2800" baseline="30000" dirty="0" smtClean="0"/>
              <a:t>3</a:t>
            </a:r>
            <a:r>
              <a:rPr lang="en-US" sz="2800" dirty="0" smtClean="0"/>
              <a:t>)</a:t>
            </a:r>
            <a:endParaRPr lang="en-US" dirty="0"/>
          </a:p>
        </p:txBody>
      </p:sp>
      <p:sp>
        <p:nvSpPr>
          <p:cNvPr id="10" name="Rectangle 9"/>
          <p:cNvSpPr/>
          <p:nvPr/>
        </p:nvSpPr>
        <p:spPr>
          <a:xfrm>
            <a:off x="4757778" y="5158311"/>
            <a:ext cx="1918757" cy="340905"/>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991895" y="4059094"/>
            <a:ext cx="1916287" cy="247934"/>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91895" y="6189599"/>
            <a:ext cx="1916287" cy="247934"/>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1663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l12 Atomic and molecular polarizabilities 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7" y="0"/>
            <a:ext cx="5299364" cy="6858000"/>
          </a:xfrm>
          <a:prstGeom prst="rect">
            <a:avLst/>
          </a:prstGeom>
        </p:spPr>
      </p:pic>
      <p:pic>
        <p:nvPicPr>
          <p:cNvPr id="6" name="Picture 5" descr="Mil12 Atomic and molecular polarizabilities 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795" y="0"/>
            <a:ext cx="5299364" cy="6858000"/>
          </a:xfrm>
          <a:prstGeom prst="rect">
            <a:avLst/>
          </a:prstGeom>
        </p:spPr>
      </p:pic>
      <p:sp>
        <p:nvSpPr>
          <p:cNvPr id="10" name="Rectangle 9"/>
          <p:cNvSpPr/>
          <p:nvPr/>
        </p:nvSpPr>
        <p:spPr>
          <a:xfrm>
            <a:off x="4757778" y="5158311"/>
            <a:ext cx="1918757" cy="340905"/>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991895" y="4059094"/>
            <a:ext cx="1916287" cy="247934"/>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91895" y="6189599"/>
            <a:ext cx="1916287" cy="247934"/>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crcpol2013nakr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17" y="908077"/>
            <a:ext cx="6513666" cy="3836037"/>
          </a:xfrm>
          <a:prstGeom prst="rect">
            <a:avLst/>
          </a:prstGeom>
          <a:ln>
            <a:solidFill>
              <a:srgbClr val="4F81BD"/>
            </a:solidFill>
          </a:ln>
        </p:spPr>
      </p:pic>
      <p:sp>
        <p:nvSpPr>
          <p:cNvPr id="25" name="TextBox 24"/>
          <p:cNvSpPr txBox="1"/>
          <p:nvPr/>
        </p:nvSpPr>
        <p:spPr>
          <a:xfrm>
            <a:off x="6982141" y="1782585"/>
            <a:ext cx="2123589" cy="830997"/>
          </a:xfrm>
          <a:prstGeom prst="rect">
            <a:avLst/>
          </a:prstGeom>
          <a:solidFill>
            <a:srgbClr val="FFFFFF"/>
          </a:solidFill>
          <a:ln>
            <a:solidFill>
              <a:schemeClr val="accent1"/>
            </a:solidFill>
          </a:ln>
        </p:spPr>
        <p:txBody>
          <a:bodyPr wrap="square" rtlCol="0">
            <a:spAutoFit/>
          </a:bodyPr>
          <a:lstStyle/>
          <a:p>
            <a:r>
              <a:rPr lang="en-US" sz="2400" dirty="0" smtClean="0">
                <a:solidFill>
                  <a:schemeClr val="accent2"/>
                </a:solidFill>
              </a:rPr>
              <a:t>Holmgren et al. </a:t>
            </a:r>
          </a:p>
          <a:p>
            <a:r>
              <a:rPr lang="en-US" sz="2400" dirty="0" smtClean="0">
                <a:solidFill>
                  <a:schemeClr val="accent2"/>
                </a:solidFill>
              </a:rPr>
              <a:t>PRA 2010</a:t>
            </a:r>
            <a:endParaRPr lang="en-US" sz="2400" dirty="0">
              <a:solidFill>
                <a:schemeClr val="accent2"/>
              </a:solidFill>
            </a:endParaRPr>
          </a:p>
        </p:txBody>
      </p:sp>
      <p:cxnSp>
        <p:nvCxnSpPr>
          <p:cNvPr id="27" name="Straight Arrow Connector 26"/>
          <p:cNvCxnSpPr>
            <a:stCxn id="2" idx="7"/>
            <a:endCxn id="25" idx="1"/>
          </p:cNvCxnSpPr>
          <p:nvPr/>
        </p:nvCxnSpPr>
        <p:spPr>
          <a:xfrm flipV="1">
            <a:off x="6603943" y="2198084"/>
            <a:ext cx="378198" cy="162890"/>
          </a:xfrm>
          <a:prstGeom prst="straightConnector1">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7"/>
          </p:cNvCxnSpPr>
          <p:nvPr/>
        </p:nvCxnSpPr>
        <p:spPr>
          <a:xfrm flipV="1">
            <a:off x="6603943" y="2460828"/>
            <a:ext cx="366858" cy="460963"/>
          </a:xfrm>
          <a:prstGeom prst="straightConnector1">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7"/>
          </p:cNvCxnSpPr>
          <p:nvPr/>
        </p:nvCxnSpPr>
        <p:spPr>
          <a:xfrm flipV="1">
            <a:off x="6603943" y="2613582"/>
            <a:ext cx="494667" cy="1189430"/>
          </a:xfrm>
          <a:prstGeom prst="straightConnector1">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 name="Oval 1"/>
          <p:cNvSpPr/>
          <p:nvPr/>
        </p:nvSpPr>
        <p:spPr>
          <a:xfrm>
            <a:off x="6288624" y="2306874"/>
            <a:ext cx="369419" cy="369419"/>
          </a:xfrm>
          <a:prstGeom prst="ellipse">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6288624" y="2867691"/>
            <a:ext cx="369419" cy="369419"/>
          </a:xfrm>
          <a:prstGeom prst="ellipse">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6288624" y="3748912"/>
            <a:ext cx="369419" cy="369419"/>
          </a:xfrm>
          <a:prstGeom prst="ellipse">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837186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This thesis</a:t>
            </a:r>
            <a:endParaRPr lang="en-US" dirty="0"/>
          </a:p>
        </p:txBody>
      </p:sp>
      <p:sp>
        <p:nvSpPr>
          <p:cNvPr id="3" name="Content Placeholder 2"/>
          <p:cNvSpPr>
            <a:spLocks noGrp="1"/>
          </p:cNvSpPr>
          <p:nvPr>
            <p:ph idx="1"/>
          </p:nvPr>
        </p:nvSpPr>
        <p:spPr>
          <a:xfrm>
            <a:off x="457200" y="1616525"/>
            <a:ext cx="8535132" cy="4639911"/>
          </a:xfrm>
        </p:spPr>
        <p:txBody>
          <a:bodyPr>
            <a:normAutofit/>
          </a:bodyPr>
          <a:lstStyle/>
          <a:p>
            <a:r>
              <a:rPr lang="en-US" sz="2400" dirty="0" smtClean="0"/>
              <a:t>Measured static</a:t>
            </a:r>
            <a:r>
              <a:rPr lang="en-US" sz="2400" baseline="0" dirty="0" smtClean="0"/>
              <a:t> polarizabilities</a:t>
            </a:r>
            <a:r>
              <a:rPr lang="en-US" sz="2400" dirty="0" smtClean="0"/>
              <a:t> of Na, K, </a:t>
            </a:r>
            <a:r>
              <a:rPr lang="en-US" sz="2400" dirty="0" err="1" smtClean="0"/>
              <a:t>Rb</a:t>
            </a:r>
            <a:endParaRPr lang="en-US" sz="2400" dirty="0"/>
          </a:p>
          <a:p>
            <a:pPr marL="457200" lvl="1" indent="0">
              <a:buNone/>
            </a:pPr>
            <a:r>
              <a:rPr lang="en-US" sz="2400" dirty="0"/>
              <a:t>w</a:t>
            </a:r>
            <a:r>
              <a:rPr lang="en-US" sz="2400" dirty="0" smtClean="0"/>
              <a:t>ith 0.3% precision 									</a:t>
            </a:r>
            <a:r>
              <a:rPr lang="en-US" sz="2400" dirty="0" smtClean="0">
                <a:solidFill>
                  <a:srgbClr val="C0504D"/>
                </a:solidFill>
              </a:rPr>
              <a:t>[PRA 2010]</a:t>
            </a:r>
            <a:endParaRPr lang="en-US" sz="2400" baseline="0" dirty="0" smtClean="0">
              <a:solidFill>
                <a:srgbClr val="C0504D"/>
              </a:solidFill>
            </a:endParaRPr>
          </a:p>
          <a:p>
            <a:pPr lvl="1"/>
            <a:endParaRPr lang="en-US" sz="2200" dirty="0" smtClean="0"/>
          </a:p>
          <a:p>
            <a:pPr lvl="0"/>
            <a:r>
              <a:rPr lang="en-US" sz="2400" dirty="0" smtClean="0"/>
              <a:t>New measurement tool: </a:t>
            </a:r>
            <a:r>
              <a:rPr lang="en-US" sz="2400" i="1" dirty="0" smtClean="0"/>
              <a:t>phase choppers</a:t>
            </a:r>
          </a:p>
          <a:p>
            <a:pPr marL="0" lvl="0" indent="0">
              <a:buNone/>
            </a:pPr>
            <a:r>
              <a:rPr lang="en-US" sz="2400" dirty="0" smtClean="0"/>
              <a:t>	Demonstrated 0.05% uncertainty measurement of</a:t>
            </a:r>
            <a:r>
              <a:rPr lang="en-US" sz="2400" i="1" dirty="0" smtClean="0"/>
              <a:t> </a:t>
            </a:r>
            <a:r>
              <a:rPr lang="en-US" sz="2400" dirty="0" smtClean="0"/>
              <a:t>atom 		velocity 												</a:t>
            </a:r>
            <a:r>
              <a:rPr lang="en-US" sz="2400" dirty="0" smtClean="0">
                <a:solidFill>
                  <a:srgbClr val="C0504D"/>
                </a:solidFill>
              </a:rPr>
              <a:t>[NJP 2011]</a:t>
            </a:r>
          </a:p>
          <a:p>
            <a:pPr lvl="0"/>
            <a:endParaRPr lang="en-US" sz="2400" dirty="0" smtClean="0"/>
          </a:p>
          <a:p>
            <a:pPr lvl="0"/>
            <a:r>
              <a:rPr lang="en-US" sz="2400" dirty="0" smtClean="0"/>
              <a:t>New experiment: Magic-zero</a:t>
            </a:r>
            <a:r>
              <a:rPr lang="en-US" sz="2400" baseline="0" dirty="0" smtClean="0"/>
              <a:t> wavelength measurement</a:t>
            </a:r>
            <a:r>
              <a:rPr lang="en-US" sz="2400" dirty="0" smtClean="0"/>
              <a:t> of K</a:t>
            </a:r>
            <a:r>
              <a:rPr lang="en-US" sz="2400" baseline="0" dirty="0" smtClean="0"/>
              <a:t> </a:t>
            </a:r>
          </a:p>
          <a:p>
            <a:pPr marL="0" lvl="0" indent="0">
              <a:buNone/>
            </a:pPr>
            <a:r>
              <a:rPr lang="en-US" sz="2400" dirty="0"/>
              <a:t>	</a:t>
            </a:r>
            <a:r>
              <a:rPr lang="en-US" sz="2400" baseline="0" dirty="0" smtClean="0"/>
              <a:t>(</a:t>
            </a:r>
            <a:r>
              <a:rPr lang="en-US" sz="2400" dirty="0" smtClean="0"/>
              <a:t>where </a:t>
            </a:r>
            <a:r>
              <a:rPr lang="en-US" sz="2400" dirty="0" smtClean="0">
                <a:latin typeface="Symbol" charset="2"/>
                <a:cs typeface="Symbol" charset="2"/>
              </a:rPr>
              <a:t>a(</a:t>
            </a:r>
            <a:r>
              <a:rPr lang="en-US" sz="2400" dirty="0" err="1" smtClean="0">
                <a:latin typeface="Symbol" charset="2"/>
                <a:cs typeface="Symbol" charset="2"/>
              </a:rPr>
              <a:t>w</a:t>
            </a:r>
            <a:r>
              <a:rPr lang="en-US" sz="2400" baseline="-25000" dirty="0" err="1" smtClean="0">
                <a:latin typeface="Calibri"/>
                <a:cs typeface="Calibri"/>
              </a:rPr>
              <a:t>zero</a:t>
            </a:r>
            <a:r>
              <a:rPr lang="en-US" sz="2400" dirty="0" smtClean="0">
                <a:latin typeface="Symbol" charset="2"/>
                <a:cs typeface="Symbol" charset="2"/>
              </a:rPr>
              <a:t>)=0</a:t>
            </a:r>
            <a:r>
              <a:rPr lang="en-US" sz="2400" baseline="0" dirty="0" smtClean="0"/>
              <a:t>) 									</a:t>
            </a:r>
            <a:r>
              <a:rPr lang="en-US" sz="2400" baseline="0" dirty="0" smtClean="0">
                <a:solidFill>
                  <a:srgbClr val="C0504D"/>
                </a:solidFill>
              </a:rPr>
              <a:t>[PRL 2012]</a:t>
            </a:r>
          </a:p>
          <a:p>
            <a:pPr marL="0" marR="0" lvl="0" indent="0" algn="l" defTabSz="457200" rtl="0" eaLnBrk="1" fontAlgn="auto" latinLnBrk="0" hangingPunct="1">
              <a:lnSpc>
                <a:spcPct val="100000"/>
              </a:lnSpc>
              <a:spcBef>
                <a:spcPct val="20000"/>
              </a:spcBef>
              <a:spcAft>
                <a:spcPts val="0"/>
              </a:spcAft>
              <a:buClrTx/>
              <a:buSzTx/>
              <a:buNone/>
              <a:tabLst/>
              <a:defRPr/>
            </a:pPr>
            <a:endParaRPr lang="en-US" sz="24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3278932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717231" y="1104900"/>
            <a:ext cx="1115169" cy="1079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000" y="274638"/>
            <a:ext cx="8890000" cy="1143000"/>
          </a:xfrm>
        </p:spPr>
        <p:txBody>
          <a:bodyPr>
            <a:noAutofit/>
          </a:bodyPr>
          <a:lstStyle/>
          <a:p>
            <a:r>
              <a:rPr lang="en-US" sz="3600" dirty="0" smtClean="0"/>
              <a:t>How do we measure polarizabilities? </a:t>
            </a:r>
            <a:br>
              <a:rPr lang="en-US" sz="3600" dirty="0" smtClean="0"/>
            </a:br>
            <a:r>
              <a:rPr lang="en-US" sz="3600" dirty="0" smtClean="0">
                <a:solidFill>
                  <a:schemeClr val="tx2"/>
                </a:solidFill>
              </a:rPr>
              <a:t>With an atom interferometer…</a:t>
            </a:r>
            <a:endParaRPr lang="en-US" sz="3600" dirty="0">
              <a:solidFill>
                <a:schemeClr val="tx2"/>
              </a:solidFill>
            </a:endParaRPr>
          </a:p>
        </p:txBody>
      </p:sp>
      <p:pic>
        <p:nvPicPr>
          <p:cNvPr id="5" name="bare IFM.png" descr="/Users/holmgren/Documents/School/UA/Cronin labs/Talks and Posters/Grad Talk Feb 2012/bare IFM.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55934" y="2061673"/>
            <a:ext cx="8632132" cy="2024141"/>
          </a:xfrm>
          <a:prstGeom prst="rect">
            <a:avLst/>
          </a:prstGeom>
        </p:spPr>
      </p:pic>
      <p:pic>
        <p:nvPicPr>
          <p:cNvPr id="10"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4864"/>
          <a:stretch/>
        </p:blipFill>
        <p:spPr bwMode="auto">
          <a:xfrm>
            <a:off x="599925" y="5039791"/>
            <a:ext cx="2181981"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621792" y="6238468"/>
            <a:ext cx="2148840" cy="461665"/>
          </a:xfrm>
          <a:prstGeom prst="rect">
            <a:avLst/>
          </a:prstGeom>
          <a:solidFill>
            <a:schemeClr val="tx1"/>
          </a:solidFill>
        </p:spPr>
        <p:txBody>
          <a:bodyPr wrap="square" rtlCol="0">
            <a:spAutoFit/>
          </a:bodyPr>
          <a:lstStyle/>
          <a:p>
            <a:pPr algn="ctr"/>
            <a:r>
              <a:rPr lang="en-US" sz="2400" dirty="0" smtClean="0">
                <a:solidFill>
                  <a:srgbClr val="008000"/>
                </a:solidFill>
              </a:rPr>
              <a:t>100 nm period</a:t>
            </a:r>
            <a:endParaRPr lang="en-US" sz="2400" dirty="0">
              <a:solidFill>
                <a:srgbClr val="008000"/>
              </a:solidFill>
            </a:endParaRPr>
          </a:p>
        </p:txBody>
      </p:sp>
      <p:grpSp>
        <p:nvGrpSpPr>
          <p:cNvPr id="26" name="Group 25"/>
          <p:cNvGrpSpPr/>
          <p:nvPr/>
        </p:nvGrpSpPr>
        <p:grpSpPr>
          <a:xfrm>
            <a:off x="1860455" y="2593133"/>
            <a:ext cx="457200" cy="351889"/>
            <a:chOff x="3794100" y="2510330"/>
            <a:chExt cx="457200" cy="479963"/>
          </a:xfrm>
        </p:grpSpPr>
        <p:cxnSp>
          <p:nvCxnSpPr>
            <p:cNvPr id="27" name="Straight Connector 26"/>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4511524" y="1705429"/>
            <a:ext cx="4376542" cy="281819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p:cNvCxnSpPr/>
          <p:nvPr/>
        </p:nvCxnSpPr>
        <p:spPr>
          <a:xfrm>
            <a:off x="2624667" y="2757714"/>
            <a:ext cx="18868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624667" y="2757714"/>
            <a:ext cx="1886857" cy="6241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624667" y="2184027"/>
            <a:ext cx="1886857" cy="5736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2624667" y="2757714"/>
            <a:ext cx="1886857" cy="12313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2624667" y="1577264"/>
            <a:ext cx="1886857" cy="11804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4" name="Picture 23" descr="ax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634" y="3402523"/>
            <a:ext cx="745369" cy="778497"/>
          </a:xfrm>
          <a:prstGeom prst="rect">
            <a:avLst/>
          </a:prstGeom>
        </p:spPr>
      </p:pic>
    </p:spTree>
    <p:extLst>
      <p:ext uri="{BB962C8B-B14F-4D97-AF65-F5344CB8AC3E}">
        <p14:creationId xmlns:p14="http://schemas.microsoft.com/office/powerpoint/2010/main" val="40843324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717231" y="1104900"/>
            <a:ext cx="1115169" cy="1079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000" y="274638"/>
            <a:ext cx="8890000" cy="1143000"/>
          </a:xfrm>
        </p:spPr>
        <p:txBody>
          <a:bodyPr>
            <a:noAutofit/>
          </a:bodyPr>
          <a:lstStyle/>
          <a:p>
            <a:r>
              <a:rPr lang="en-US" sz="3600" dirty="0" smtClean="0"/>
              <a:t>How do we measure polarizabilities? </a:t>
            </a:r>
            <a:br>
              <a:rPr lang="en-US" sz="3600" dirty="0" smtClean="0"/>
            </a:br>
            <a:r>
              <a:rPr lang="en-US" sz="3600" dirty="0" smtClean="0">
                <a:solidFill>
                  <a:schemeClr val="tx2"/>
                </a:solidFill>
              </a:rPr>
              <a:t>With an atom interferometer…</a:t>
            </a:r>
            <a:endParaRPr lang="en-US" sz="3600" dirty="0">
              <a:solidFill>
                <a:schemeClr val="tx2"/>
              </a:solidFill>
            </a:endParaRPr>
          </a:p>
        </p:txBody>
      </p:sp>
      <p:pic>
        <p:nvPicPr>
          <p:cNvPr id="5" name="bare IFM.png" descr="/Users/holmgren/Documents/School/UA/Cronin labs/Talks and Posters/Grad Talk Feb 2012/bare IFM.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55934" y="2061673"/>
            <a:ext cx="8632132" cy="2024141"/>
          </a:xfrm>
          <a:prstGeom prst="rect">
            <a:avLst/>
          </a:prstGeom>
        </p:spPr>
      </p:pic>
      <p:pic>
        <p:nvPicPr>
          <p:cNvPr id="10"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4864"/>
          <a:stretch/>
        </p:blipFill>
        <p:spPr bwMode="auto">
          <a:xfrm>
            <a:off x="599925" y="5039791"/>
            <a:ext cx="2181981"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621792" y="6238468"/>
            <a:ext cx="2148840" cy="461665"/>
          </a:xfrm>
          <a:prstGeom prst="rect">
            <a:avLst/>
          </a:prstGeom>
          <a:solidFill>
            <a:schemeClr val="tx1"/>
          </a:solidFill>
        </p:spPr>
        <p:txBody>
          <a:bodyPr wrap="square" rtlCol="0">
            <a:spAutoFit/>
          </a:bodyPr>
          <a:lstStyle/>
          <a:p>
            <a:pPr algn="ctr"/>
            <a:r>
              <a:rPr lang="en-US" sz="2400" dirty="0" smtClean="0">
                <a:solidFill>
                  <a:srgbClr val="008000"/>
                </a:solidFill>
              </a:rPr>
              <a:t>100 nm period</a:t>
            </a:r>
            <a:endParaRPr lang="en-US" sz="2400" dirty="0">
              <a:solidFill>
                <a:srgbClr val="008000"/>
              </a:solidFill>
            </a:endParaRPr>
          </a:p>
        </p:txBody>
      </p:sp>
      <p:sp>
        <p:nvSpPr>
          <p:cNvPr id="4" name="Rectangle 3"/>
          <p:cNvSpPr/>
          <p:nvPr/>
        </p:nvSpPr>
        <p:spPr>
          <a:xfrm>
            <a:off x="4511524" y="1705429"/>
            <a:ext cx="4376542" cy="281819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p:cNvCxnSpPr/>
          <p:nvPr/>
        </p:nvCxnSpPr>
        <p:spPr>
          <a:xfrm>
            <a:off x="2624667" y="2757714"/>
            <a:ext cx="18868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624667" y="2757714"/>
            <a:ext cx="1886857" cy="6241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4" name="Picture 23" descr="ax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634" y="3402523"/>
            <a:ext cx="745369" cy="778497"/>
          </a:xfrm>
          <a:prstGeom prst="rect">
            <a:avLst/>
          </a:prstGeom>
        </p:spPr>
      </p:pic>
      <p:grpSp>
        <p:nvGrpSpPr>
          <p:cNvPr id="20" name="Group 19"/>
          <p:cNvGrpSpPr/>
          <p:nvPr/>
        </p:nvGrpSpPr>
        <p:grpSpPr>
          <a:xfrm>
            <a:off x="3843420" y="2576759"/>
            <a:ext cx="457200" cy="351889"/>
            <a:chOff x="3794100" y="2510330"/>
            <a:chExt cx="457200" cy="479963"/>
          </a:xfrm>
        </p:grpSpPr>
        <p:cxnSp>
          <p:nvCxnSpPr>
            <p:cNvPr id="21" name="Straight Connector 20"/>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rot="1066252">
            <a:off x="3798329" y="3044360"/>
            <a:ext cx="457200" cy="351889"/>
            <a:chOff x="3794100" y="2510330"/>
            <a:chExt cx="457200" cy="479963"/>
          </a:xfrm>
        </p:grpSpPr>
        <p:cxnSp>
          <p:nvCxnSpPr>
            <p:cNvPr id="32" name="Straight Connector 31"/>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86326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717231" y="1104900"/>
            <a:ext cx="1115169" cy="1079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000" y="274638"/>
            <a:ext cx="8890000" cy="1143000"/>
          </a:xfrm>
        </p:spPr>
        <p:txBody>
          <a:bodyPr>
            <a:noAutofit/>
          </a:bodyPr>
          <a:lstStyle/>
          <a:p>
            <a:r>
              <a:rPr lang="en-US" sz="3600" dirty="0" smtClean="0"/>
              <a:t>How do we measure polarizabilities? </a:t>
            </a:r>
            <a:br>
              <a:rPr lang="en-US" sz="3600" dirty="0" smtClean="0"/>
            </a:br>
            <a:r>
              <a:rPr lang="en-US" sz="3600" dirty="0" smtClean="0">
                <a:solidFill>
                  <a:schemeClr val="tx2"/>
                </a:solidFill>
              </a:rPr>
              <a:t>With an atom interferometer…</a:t>
            </a:r>
            <a:endParaRPr lang="en-US" sz="3600" dirty="0">
              <a:solidFill>
                <a:schemeClr val="tx2"/>
              </a:solidFill>
            </a:endParaRPr>
          </a:p>
        </p:txBody>
      </p:sp>
      <p:pic>
        <p:nvPicPr>
          <p:cNvPr id="5" name="bare IFM.png" descr="/Users/holmgren/Documents/School/UA/Cronin labs/Talks and Posters/Grad Talk Feb 2012/bare IFM.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55934" y="2061673"/>
            <a:ext cx="8632132" cy="2024141"/>
          </a:xfrm>
          <a:prstGeom prst="rect">
            <a:avLst/>
          </a:prstGeom>
        </p:spPr>
      </p:pic>
      <p:pic>
        <p:nvPicPr>
          <p:cNvPr id="10"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4864"/>
          <a:stretch/>
        </p:blipFill>
        <p:spPr bwMode="auto">
          <a:xfrm>
            <a:off x="599925" y="5039791"/>
            <a:ext cx="2181981"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621792" y="6238468"/>
            <a:ext cx="2148840" cy="461665"/>
          </a:xfrm>
          <a:prstGeom prst="rect">
            <a:avLst/>
          </a:prstGeom>
          <a:solidFill>
            <a:schemeClr val="tx1"/>
          </a:solidFill>
        </p:spPr>
        <p:txBody>
          <a:bodyPr wrap="square" rtlCol="0">
            <a:spAutoFit/>
          </a:bodyPr>
          <a:lstStyle/>
          <a:p>
            <a:pPr algn="ctr"/>
            <a:r>
              <a:rPr lang="en-US" sz="2400" dirty="0" smtClean="0">
                <a:solidFill>
                  <a:srgbClr val="008000"/>
                </a:solidFill>
              </a:rPr>
              <a:t>100 nm period</a:t>
            </a:r>
            <a:endParaRPr lang="en-US" sz="2400" dirty="0">
              <a:solidFill>
                <a:srgbClr val="008000"/>
              </a:solidFill>
            </a:endParaRPr>
          </a:p>
        </p:txBody>
      </p:sp>
      <p:sp>
        <p:nvSpPr>
          <p:cNvPr id="4" name="Rectangle 3"/>
          <p:cNvSpPr/>
          <p:nvPr/>
        </p:nvSpPr>
        <p:spPr>
          <a:xfrm>
            <a:off x="4596192" y="1705429"/>
            <a:ext cx="4420808" cy="281819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p:cNvCxnSpPr/>
          <p:nvPr/>
        </p:nvCxnSpPr>
        <p:spPr>
          <a:xfrm>
            <a:off x="2624667" y="2757714"/>
            <a:ext cx="18868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624667" y="2757714"/>
            <a:ext cx="1886857" cy="6241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843420" y="2576759"/>
            <a:ext cx="457200" cy="351889"/>
            <a:chOff x="3794100" y="2510330"/>
            <a:chExt cx="457200" cy="479963"/>
          </a:xfrm>
        </p:grpSpPr>
        <p:cxnSp>
          <p:nvCxnSpPr>
            <p:cNvPr id="20" name="Straight Connector 19"/>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rot="1066252">
            <a:off x="3798329" y="3044360"/>
            <a:ext cx="457200" cy="351889"/>
            <a:chOff x="3794100" y="2510330"/>
            <a:chExt cx="457200" cy="479963"/>
          </a:xfrm>
        </p:grpSpPr>
        <p:cxnSp>
          <p:nvCxnSpPr>
            <p:cNvPr id="25" name="Straight Connector 24"/>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4" name="Straight Arrow Connector 33"/>
          <p:cNvCxnSpPr/>
          <p:nvPr/>
        </p:nvCxnSpPr>
        <p:spPr>
          <a:xfrm>
            <a:off x="4584057" y="2757714"/>
            <a:ext cx="18868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4584057" y="2757714"/>
            <a:ext cx="1886857" cy="6241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4584057" y="2184027"/>
            <a:ext cx="1886857" cy="5736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84057" y="2757714"/>
            <a:ext cx="1886857" cy="12313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4584057" y="1577264"/>
            <a:ext cx="1886857" cy="11804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9" descr="ax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634" y="3402523"/>
            <a:ext cx="745369" cy="778497"/>
          </a:xfrm>
          <a:prstGeom prst="rect">
            <a:avLst/>
          </a:prstGeom>
        </p:spPr>
      </p:pic>
    </p:spTree>
    <p:extLst>
      <p:ext uri="{BB962C8B-B14F-4D97-AF65-F5344CB8AC3E}">
        <p14:creationId xmlns:p14="http://schemas.microsoft.com/office/powerpoint/2010/main" val="5272015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717231" y="1104900"/>
            <a:ext cx="1115169" cy="1079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000" y="274638"/>
            <a:ext cx="8890000" cy="1143000"/>
          </a:xfrm>
        </p:spPr>
        <p:txBody>
          <a:bodyPr>
            <a:noAutofit/>
          </a:bodyPr>
          <a:lstStyle/>
          <a:p>
            <a:r>
              <a:rPr lang="en-US" sz="3600" dirty="0" smtClean="0"/>
              <a:t>How do we measure polarizabilities? </a:t>
            </a:r>
            <a:br>
              <a:rPr lang="en-US" sz="3600" dirty="0" smtClean="0"/>
            </a:br>
            <a:r>
              <a:rPr lang="en-US" sz="3600" dirty="0" smtClean="0">
                <a:solidFill>
                  <a:schemeClr val="tx2"/>
                </a:solidFill>
              </a:rPr>
              <a:t>With an atom interferometer…</a:t>
            </a:r>
            <a:endParaRPr lang="en-US" sz="3600" dirty="0">
              <a:solidFill>
                <a:schemeClr val="tx2"/>
              </a:solidFill>
            </a:endParaRPr>
          </a:p>
        </p:txBody>
      </p:sp>
      <p:pic>
        <p:nvPicPr>
          <p:cNvPr id="5" name="bare IFM.png" descr="/Users/holmgren/Documents/School/UA/Cronin labs/Talks and Posters/Grad Talk Feb 2012/bare IFM.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55934" y="2061673"/>
            <a:ext cx="8632132" cy="2024141"/>
          </a:xfrm>
          <a:prstGeom prst="rect">
            <a:avLst/>
          </a:prstGeom>
        </p:spPr>
      </p:pic>
      <p:pic>
        <p:nvPicPr>
          <p:cNvPr id="10"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4864"/>
          <a:stretch/>
        </p:blipFill>
        <p:spPr bwMode="auto">
          <a:xfrm>
            <a:off x="599925" y="5039791"/>
            <a:ext cx="2181981"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621792" y="6238468"/>
            <a:ext cx="2148840" cy="461665"/>
          </a:xfrm>
          <a:prstGeom prst="rect">
            <a:avLst/>
          </a:prstGeom>
          <a:solidFill>
            <a:schemeClr val="tx1"/>
          </a:solidFill>
        </p:spPr>
        <p:txBody>
          <a:bodyPr wrap="square" rtlCol="0">
            <a:spAutoFit/>
          </a:bodyPr>
          <a:lstStyle/>
          <a:p>
            <a:pPr algn="ctr"/>
            <a:r>
              <a:rPr lang="en-US" sz="2400" dirty="0" smtClean="0">
                <a:solidFill>
                  <a:srgbClr val="008000"/>
                </a:solidFill>
              </a:rPr>
              <a:t>100 nm period</a:t>
            </a:r>
            <a:endParaRPr lang="en-US" sz="2400" dirty="0">
              <a:solidFill>
                <a:srgbClr val="008000"/>
              </a:solidFill>
            </a:endParaRPr>
          </a:p>
        </p:txBody>
      </p:sp>
      <p:sp>
        <p:nvSpPr>
          <p:cNvPr id="4" name="Rectangle 3"/>
          <p:cNvSpPr/>
          <p:nvPr/>
        </p:nvSpPr>
        <p:spPr>
          <a:xfrm>
            <a:off x="4596192" y="1705429"/>
            <a:ext cx="4420808" cy="281819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p:cNvCxnSpPr/>
          <p:nvPr/>
        </p:nvCxnSpPr>
        <p:spPr>
          <a:xfrm>
            <a:off x="2624667" y="2757714"/>
            <a:ext cx="18868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624667" y="2757714"/>
            <a:ext cx="1886857" cy="6241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843420" y="2576759"/>
            <a:ext cx="457200" cy="351889"/>
            <a:chOff x="3794100" y="2510330"/>
            <a:chExt cx="457200" cy="479963"/>
          </a:xfrm>
        </p:grpSpPr>
        <p:cxnSp>
          <p:nvCxnSpPr>
            <p:cNvPr id="20" name="Straight Connector 19"/>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rot="1066252">
            <a:off x="3798329" y="3044360"/>
            <a:ext cx="457200" cy="351889"/>
            <a:chOff x="3794100" y="2510330"/>
            <a:chExt cx="457200" cy="479963"/>
          </a:xfrm>
        </p:grpSpPr>
        <p:cxnSp>
          <p:nvCxnSpPr>
            <p:cNvPr id="25" name="Straight Connector 24"/>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9" name="Straight Arrow Connector 38"/>
          <p:cNvCxnSpPr/>
          <p:nvPr/>
        </p:nvCxnSpPr>
        <p:spPr>
          <a:xfrm>
            <a:off x="4591317" y="3381819"/>
            <a:ext cx="18868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591317" y="3381819"/>
            <a:ext cx="1886857" cy="6241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4591317" y="2808132"/>
            <a:ext cx="1886857" cy="5736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591317" y="3381819"/>
            <a:ext cx="1886857" cy="12313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4591317" y="2201369"/>
            <a:ext cx="1886857" cy="11804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8" name="Picture 47" descr="ax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634" y="3402523"/>
            <a:ext cx="745369" cy="778497"/>
          </a:xfrm>
          <a:prstGeom prst="rect">
            <a:avLst/>
          </a:prstGeom>
        </p:spPr>
      </p:pic>
    </p:spTree>
    <p:extLst>
      <p:ext uri="{BB962C8B-B14F-4D97-AF65-F5344CB8AC3E}">
        <p14:creationId xmlns:p14="http://schemas.microsoft.com/office/powerpoint/2010/main" val="23881993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717231" y="1104900"/>
            <a:ext cx="1115169" cy="1079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000" y="274638"/>
            <a:ext cx="8890000" cy="1143000"/>
          </a:xfrm>
        </p:spPr>
        <p:txBody>
          <a:bodyPr>
            <a:noAutofit/>
          </a:bodyPr>
          <a:lstStyle/>
          <a:p>
            <a:r>
              <a:rPr lang="en-US" sz="3600" dirty="0" smtClean="0"/>
              <a:t>How do we measure polarizabilities? </a:t>
            </a:r>
            <a:br>
              <a:rPr lang="en-US" sz="3600" dirty="0" smtClean="0"/>
            </a:br>
            <a:r>
              <a:rPr lang="en-US" sz="3600" dirty="0" smtClean="0">
                <a:solidFill>
                  <a:schemeClr val="tx2"/>
                </a:solidFill>
              </a:rPr>
              <a:t>With an atom interferometer…</a:t>
            </a:r>
            <a:endParaRPr lang="en-US" sz="3600" dirty="0">
              <a:solidFill>
                <a:schemeClr val="tx2"/>
              </a:solidFill>
            </a:endParaRPr>
          </a:p>
        </p:txBody>
      </p:sp>
      <p:pic>
        <p:nvPicPr>
          <p:cNvPr id="5" name="bare IFM.png" descr="/Users/holmgren/Documents/School/UA/Cronin labs/Talks and Posters/Grad Talk Feb 2012/bare IFM.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55934" y="2061673"/>
            <a:ext cx="8632132" cy="2024141"/>
          </a:xfrm>
          <a:prstGeom prst="rect">
            <a:avLst/>
          </a:prstGeom>
        </p:spPr>
      </p:pic>
      <p:pic>
        <p:nvPicPr>
          <p:cNvPr id="10"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4864"/>
          <a:stretch/>
        </p:blipFill>
        <p:spPr bwMode="auto">
          <a:xfrm>
            <a:off x="599925" y="5039791"/>
            <a:ext cx="2181981"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621792" y="6238468"/>
            <a:ext cx="2148840" cy="461665"/>
          </a:xfrm>
          <a:prstGeom prst="rect">
            <a:avLst/>
          </a:prstGeom>
          <a:solidFill>
            <a:schemeClr val="tx1"/>
          </a:solidFill>
        </p:spPr>
        <p:txBody>
          <a:bodyPr wrap="square" rtlCol="0">
            <a:spAutoFit/>
          </a:bodyPr>
          <a:lstStyle/>
          <a:p>
            <a:pPr algn="ctr"/>
            <a:r>
              <a:rPr lang="en-US" sz="2400" dirty="0" smtClean="0">
                <a:solidFill>
                  <a:srgbClr val="008000"/>
                </a:solidFill>
              </a:rPr>
              <a:t>100 nm period</a:t>
            </a:r>
            <a:endParaRPr lang="en-US" sz="2400" dirty="0">
              <a:solidFill>
                <a:srgbClr val="008000"/>
              </a:solidFill>
            </a:endParaRPr>
          </a:p>
        </p:txBody>
      </p:sp>
      <p:sp>
        <p:nvSpPr>
          <p:cNvPr id="4" name="Rectangle 3"/>
          <p:cNvSpPr/>
          <p:nvPr/>
        </p:nvSpPr>
        <p:spPr>
          <a:xfrm>
            <a:off x="6579811" y="1705429"/>
            <a:ext cx="2352523" cy="281819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6" name="Group 25"/>
          <p:cNvGrpSpPr/>
          <p:nvPr/>
        </p:nvGrpSpPr>
        <p:grpSpPr>
          <a:xfrm>
            <a:off x="4799598" y="3209990"/>
            <a:ext cx="457200" cy="351889"/>
            <a:chOff x="3794100" y="2510330"/>
            <a:chExt cx="457200" cy="479963"/>
          </a:xfrm>
        </p:grpSpPr>
        <p:cxnSp>
          <p:nvCxnSpPr>
            <p:cNvPr id="27" name="Straight Connector 26"/>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rot="1066252">
            <a:off x="4819688" y="2724707"/>
            <a:ext cx="457200" cy="351889"/>
            <a:chOff x="3794100" y="2510330"/>
            <a:chExt cx="457200" cy="479963"/>
          </a:xfrm>
        </p:grpSpPr>
        <p:cxnSp>
          <p:nvCxnSpPr>
            <p:cNvPr id="35" name="Straight Connector 34"/>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42" name="Picture 4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7000" y="2357763"/>
            <a:ext cx="525904" cy="347472"/>
          </a:xfrm>
          <a:prstGeom prst="rect">
            <a:avLst/>
          </a:prstGeom>
        </p:spPr>
      </p:pic>
      <p:pic>
        <p:nvPicPr>
          <p:cNvPr id="43" name="Picture 4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7486" y="3636450"/>
            <a:ext cx="518623" cy="342662"/>
          </a:xfrm>
          <a:prstGeom prst="rect">
            <a:avLst/>
          </a:prstGeom>
        </p:spPr>
      </p:pic>
      <p:pic>
        <p:nvPicPr>
          <p:cNvPr id="16" name="Picture 1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3669" y="4487334"/>
            <a:ext cx="5740400" cy="926457"/>
          </a:xfrm>
          <a:prstGeom prst="rect">
            <a:avLst/>
          </a:prstGeom>
        </p:spPr>
      </p:pic>
      <p:sp>
        <p:nvSpPr>
          <p:cNvPr id="50" name="Freeform 49"/>
          <p:cNvSpPr/>
          <p:nvPr/>
        </p:nvSpPr>
        <p:spPr>
          <a:xfrm>
            <a:off x="2306951" y="3447143"/>
            <a:ext cx="4212382" cy="1499809"/>
          </a:xfrm>
          <a:custGeom>
            <a:avLst/>
            <a:gdLst>
              <a:gd name="connsiteX0" fmla="*/ 547525 w 4696192"/>
              <a:gd name="connsiteY0" fmla="*/ 1499809 h 1499809"/>
              <a:gd name="connsiteX1" fmla="*/ 257240 w 4696192"/>
              <a:gd name="connsiteY1" fmla="*/ 1016000 h 1499809"/>
              <a:gd name="connsiteX2" fmla="*/ 3789049 w 4696192"/>
              <a:gd name="connsiteY2" fmla="*/ 725714 h 1499809"/>
              <a:gd name="connsiteX3" fmla="*/ 4696192 w 4696192"/>
              <a:gd name="connsiteY3" fmla="*/ 0 h 1499809"/>
            </a:gdLst>
            <a:ahLst/>
            <a:cxnLst>
              <a:cxn ang="0">
                <a:pos x="connsiteX0" y="connsiteY0"/>
              </a:cxn>
              <a:cxn ang="0">
                <a:pos x="connsiteX1" y="connsiteY1"/>
              </a:cxn>
              <a:cxn ang="0">
                <a:pos x="connsiteX2" y="connsiteY2"/>
              </a:cxn>
              <a:cxn ang="0">
                <a:pos x="connsiteX3" y="connsiteY3"/>
              </a:cxn>
            </a:cxnLst>
            <a:rect l="l" t="t" r="r" b="b"/>
            <a:pathLst>
              <a:path w="4696192" h="1499809">
                <a:moveTo>
                  <a:pt x="547525" y="1499809"/>
                </a:moveTo>
                <a:cubicBezTo>
                  <a:pt x="132255" y="1322412"/>
                  <a:pt x="-283014" y="1145016"/>
                  <a:pt x="257240" y="1016000"/>
                </a:cubicBezTo>
                <a:cubicBezTo>
                  <a:pt x="797494" y="886984"/>
                  <a:pt x="3049224" y="895047"/>
                  <a:pt x="3789049" y="725714"/>
                </a:cubicBezTo>
                <a:cubicBezTo>
                  <a:pt x="4528874" y="556381"/>
                  <a:pt x="4696192" y="0"/>
                  <a:pt x="4696192"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p:cNvCxnSpPr/>
          <p:nvPr/>
        </p:nvCxnSpPr>
        <p:spPr>
          <a:xfrm flipV="1">
            <a:off x="6446761" y="3435048"/>
            <a:ext cx="96762" cy="189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descr="axes.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634" y="3402523"/>
            <a:ext cx="745369" cy="778497"/>
          </a:xfrm>
          <a:prstGeom prst="rect">
            <a:avLst/>
          </a:prstGeom>
        </p:spPr>
      </p:pic>
      <p:pic>
        <p:nvPicPr>
          <p:cNvPr id="55" name="Picture 54" descr="fring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9806" y="2998430"/>
            <a:ext cx="495906" cy="529445"/>
          </a:xfrm>
          <a:prstGeom prst="rect">
            <a:avLst/>
          </a:prstGeom>
        </p:spPr>
      </p:pic>
    </p:spTree>
    <p:extLst>
      <p:ext uri="{BB962C8B-B14F-4D97-AF65-F5344CB8AC3E}">
        <p14:creationId xmlns:p14="http://schemas.microsoft.com/office/powerpoint/2010/main" val="35105311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tomFringe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735" y="4106994"/>
            <a:ext cx="4390722" cy="2307101"/>
          </a:xfrm>
          <a:prstGeom prst="rect">
            <a:avLst/>
          </a:prstGeom>
        </p:spPr>
      </p:pic>
      <p:sp>
        <p:nvSpPr>
          <p:cNvPr id="9" name="Rectangle 8"/>
          <p:cNvSpPr/>
          <p:nvPr/>
        </p:nvSpPr>
        <p:spPr>
          <a:xfrm>
            <a:off x="3717231" y="1104900"/>
            <a:ext cx="1115169" cy="1079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000" y="274638"/>
            <a:ext cx="8890000" cy="1143000"/>
          </a:xfrm>
        </p:spPr>
        <p:txBody>
          <a:bodyPr>
            <a:noAutofit/>
          </a:bodyPr>
          <a:lstStyle/>
          <a:p>
            <a:r>
              <a:rPr lang="en-US" sz="3600" dirty="0" smtClean="0"/>
              <a:t>How do we measure polarizabilities? </a:t>
            </a:r>
            <a:br>
              <a:rPr lang="en-US" sz="3600" dirty="0" smtClean="0"/>
            </a:br>
            <a:r>
              <a:rPr lang="en-US" sz="3600" dirty="0" smtClean="0">
                <a:solidFill>
                  <a:schemeClr val="tx2"/>
                </a:solidFill>
              </a:rPr>
              <a:t>With an atom interferometer…</a:t>
            </a:r>
            <a:endParaRPr lang="en-US" sz="3600" dirty="0">
              <a:solidFill>
                <a:schemeClr val="tx2"/>
              </a:solidFill>
            </a:endParaRPr>
          </a:p>
        </p:txBody>
      </p:sp>
      <p:sp>
        <p:nvSpPr>
          <p:cNvPr id="12" name="TextBox 11"/>
          <p:cNvSpPr txBox="1"/>
          <p:nvPr/>
        </p:nvSpPr>
        <p:spPr>
          <a:xfrm rot="16200000">
            <a:off x="4026561" y="5025904"/>
            <a:ext cx="1319542" cy="400110"/>
          </a:xfrm>
          <a:prstGeom prst="rect">
            <a:avLst/>
          </a:prstGeom>
          <a:solidFill>
            <a:srgbClr val="FFFFFF"/>
          </a:solidFill>
        </p:spPr>
        <p:txBody>
          <a:bodyPr wrap="none" rtlCol="0">
            <a:spAutoFit/>
          </a:bodyPr>
          <a:lstStyle/>
          <a:p>
            <a:r>
              <a:rPr lang="en-US" sz="2000" dirty="0" smtClean="0"/>
              <a:t>counts/sec</a:t>
            </a:r>
            <a:endParaRPr lang="en-US" sz="2000" dirty="0"/>
          </a:p>
        </p:txBody>
      </p:sp>
      <p:sp>
        <p:nvSpPr>
          <p:cNvPr id="13" name="TextBox 12"/>
          <p:cNvSpPr txBox="1"/>
          <p:nvPr/>
        </p:nvSpPr>
        <p:spPr>
          <a:xfrm>
            <a:off x="6139341" y="6305240"/>
            <a:ext cx="1816097" cy="400110"/>
          </a:xfrm>
          <a:prstGeom prst="rect">
            <a:avLst/>
          </a:prstGeom>
          <a:solidFill>
            <a:srgbClr val="FFFFFF"/>
          </a:solidFill>
        </p:spPr>
        <p:txBody>
          <a:bodyPr wrap="none" rtlCol="0">
            <a:spAutoFit/>
          </a:bodyPr>
          <a:lstStyle/>
          <a:p>
            <a:r>
              <a:rPr lang="en-US" sz="2000" dirty="0"/>
              <a:t>g</a:t>
            </a:r>
            <a:r>
              <a:rPr lang="en-US" sz="2000" dirty="0" smtClean="0"/>
              <a:t>rating position</a:t>
            </a:r>
            <a:endParaRPr lang="en-US" sz="2000" dirty="0"/>
          </a:p>
        </p:txBody>
      </p:sp>
      <p:pic>
        <p:nvPicPr>
          <p:cNvPr id="5" name="bare IFM.png" descr="/Users/holmgren/Documents/School/UA/Cronin labs/Talks and Posters/Grad Talk Feb 2012/bare IFM.png"/>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55934" y="2061673"/>
            <a:ext cx="8632132" cy="2024141"/>
          </a:xfrm>
          <a:prstGeom prst="rect">
            <a:avLst/>
          </a:prstGeom>
        </p:spPr>
      </p:pic>
      <p:pic>
        <p:nvPicPr>
          <p:cNvPr id="10"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b="14864"/>
          <a:stretch/>
        </p:blipFill>
        <p:spPr bwMode="auto">
          <a:xfrm>
            <a:off x="599925" y="5039791"/>
            <a:ext cx="2181981"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621792" y="6238468"/>
            <a:ext cx="2148840" cy="461665"/>
          </a:xfrm>
          <a:prstGeom prst="rect">
            <a:avLst/>
          </a:prstGeom>
          <a:solidFill>
            <a:schemeClr val="tx1"/>
          </a:solidFill>
        </p:spPr>
        <p:txBody>
          <a:bodyPr wrap="square" rtlCol="0">
            <a:spAutoFit/>
          </a:bodyPr>
          <a:lstStyle/>
          <a:p>
            <a:pPr algn="ctr"/>
            <a:r>
              <a:rPr lang="en-US" sz="2400" dirty="0" smtClean="0">
                <a:solidFill>
                  <a:srgbClr val="008000"/>
                </a:solidFill>
              </a:rPr>
              <a:t>100 nm period</a:t>
            </a:r>
            <a:endParaRPr lang="en-US" sz="2400" dirty="0">
              <a:solidFill>
                <a:srgbClr val="008000"/>
              </a:solidFill>
            </a:endParaRPr>
          </a:p>
        </p:txBody>
      </p:sp>
      <p:grpSp>
        <p:nvGrpSpPr>
          <p:cNvPr id="26" name="Group 25"/>
          <p:cNvGrpSpPr/>
          <p:nvPr/>
        </p:nvGrpSpPr>
        <p:grpSpPr>
          <a:xfrm>
            <a:off x="4799598" y="3209990"/>
            <a:ext cx="457200" cy="351889"/>
            <a:chOff x="3794100" y="2510330"/>
            <a:chExt cx="457200" cy="479963"/>
          </a:xfrm>
        </p:grpSpPr>
        <p:cxnSp>
          <p:nvCxnSpPr>
            <p:cNvPr id="27" name="Straight Connector 26"/>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rot="1066252">
            <a:off x="4819688" y="2724707"/>
            <a:ext cx="457200" cy="351889"/>
            <a:chOff x="3794100" y="2510330"/>
            <a:chExt cx="457200" cy="479963"/>
          </a:xfrm>
        </p:grpSpPr>
        <p:cxnSp>
          <p:nvCxnSpPr>
            <p:cNvPr id="32" name="Straight Connector 31"/>
            <p:cNvCxnSpPr/>
            <p:nvPr/>
          </p:nvCxnSpPr>
          <p:spPr>
            <a:xfrm>
              <a:off x="37941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9465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0989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251300" y="2510330"/>
              <a:ext cx="0" cy="479963"/>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20" y="4348991"/>
            <a:ext cx="3975100" cy="482600"/>
          </a:xfrm>
          <a:prstGeom prst="rect">
            <a:avLst/>
          </a:prstGeom>
        </p:spPr>
      </p:pic>
      <p:pic>
        <p:nvPicPr>
          <p:cNvPr id="41" name="Picture 4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7000" y="2357763"/>
            <a:ext cx="525904" cy="347472"/>
          </a:xfrm>
          <a:prstGeom prst="rect">
            <a:avLst/>
          </a:prstGeom>
        </p:spPr>
      </p:pic>
      <p:pic>
        <p:nvPicPr>
          <p:cNvPr id="42" name="Picture 4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7486" y="3636450"/>
            <a:ext cx="518623" cy="342662"/>
          </a:xfrm>
          <a:prstGeom prst="rect">
            <a:avLst/>
          </a:prstGeom>
        </p:spPr>
      </p:pic>
      <p:sp>
        <p:nvSpPr>
          <p:cNvPr id="4" name="Oval 3"/>
          <p:cNvSpPr/>
          <p:nvPr/>
        </p:nvSpPr>
        <p:spPr>
          <a:xfrm>
            <a:off x="6797524" y="3234180"/>
            <a:ext cx="314476" cy="3144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descr="axes.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634" y="3402523"/>
            <a:ext cx="745369" cy="778497"/>
          </a:xfrm>
          <a:prstGeom prst="rect">
            <a:avLst/>
          </a:prstGeom>
        </p:spPr>
      </p:pic>
    </p:spTree>
    <p:extLst>
      <p:ext uri="{BB962C8B-B14F-4D97-AF65-F5344CB8AC3E}">
        <p14:creationId xmlns:p14="http://schemas.microsoft.com/office/powerpoint/2010/main" val="9722982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tomFring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866" y="4215947"/>
            <a:ext cx="3670274" cy="1928542"/>
          </a:xfrm>
          <a:prstGeom prst="rect">
            <a:avLst/>
          </a:prstGeom>
        </p:spPr>
      </p:pic>
      <p:pic>
        <p:nvPicPr>
          <p:cNvPr id="6" name="Picture 5" descr="ifmWith2010pol-eps-converted-t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934" y="1631276"/>
            <a:ext cx="8631936" cy="3046566"/>
          </a:xfrm>
          <a:prstGeom prst="rect">
            <a:avLst/>
          </a:prstGeom>
        </p:spPr>
      </p:pic>
      <p:sp>
        <p:nvSpPr>
          <p:cNvPr id="9" name="Rectangle 8"/>
          <p:cNvSpPr/>
          <p:nvPr/>
        </p:nvSpPr>
        <p:spPr>
          <a:xfrm>
            <a:off x="3717231" y="1104900"/>
            <a:ext cx="1115169" cy="1079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513" y="274638"/>
            <a:ext cx="8916975" cy="1143000"/>
          </a:xfrm>
        </p:spPr>
        <p:txBody>
          <a:bodyPr>
            <a:noAutofit/>
          </a:bodyPr>
          <a:lstStyle/>
          <a:p>
            <a:r>
              <a:rPr lang="en-US" sz="3600" dirty="0" smtClean="0"/>
              <a:t>How do we measure polarizabilities? </a:t>
            </a:r>
            <a:br>
              <a:rPr lang="en-US" sz="3600" dirty="0" smtClean="0"/>
            </a:br>
            <a:r>
              <a:rPr lang="en-US" sz="3600" dirty="0" smtClean="0">
                <a:solidFill>
                  <a:schemeClr val="tx2"/>
                </a:solidFill>
              </a:rPr>
              <a:t>With an atom interferometer…</a:t>
            </a:r>
            <a:endParaRPr lang="en-US" sz="3600" dirty="0">
              <a:solidFill>
                <a:schemeClr val="tx2"/>
              </a:solidFill>
            </a:endParaRPr>
          </a:p>
        </p:txBody>
      </p:sp>
      <p:sp>
        <p:nvSpPr>
          <p:cNvPr id="12" name="TextBox 11"/>
          <p:cNvSpPr txBox="1"/>
          <p:nvPr/>
        </p:nvSpPr>
        <p:spPr>
          <a:xfrm rot="16200000">
            <a:off x="4971079" y="4820698"/>
            <a:ext cx="1206054" cy="369332"/>
          </a:xfrm>
          <a:prstGeom prst="rect">
            <a:avLst/>
          </a:prstGeom>
          <a:solidFill>
            <a:srgbClr val="FFFFFF"/>
          </a:solidFill>
        </p:spPr>
        <p:txBody>
          <a:bodyPr wrap="none" rtlCol="0">
            <a:spAutoFit/>
          </a:bodyPr>
          <a:lstStyle/>
          <a:p>
            <a:r>
              <a:rPr lang="en-US" dirty="0" smtClean="0"/>
              <a:t>counts/sec</a:t>
            </a:r>
            <a:endParaRPr lang="en-US" dirty="0"/>
          </a:p>
        </p:txBody>
      </p:sp>
      <p:sp>
        <p:nvSpPr>
          <p:cNvPr id="13" name="TextBox 12"/>
          <p:cNvSpPr txBox="1"/>
          <p:nvPr/>
        </p:nvSpPr>
        <p:spPr>
          <a:xfrm>
            <a:off x="6866092" y="6044488"/>
            <a:ext cx="1652954" cy="369332"/>
          </a:xfrm>
          <a:prstGeom prst="rect">
            <a:avLst/>
          </a:prstGeom>
          <a:solidFill>
            <a:srgbClr val="FFFFFF"/>
          </a:solidFill>
        </p:spPr>
        <p:txBody>
          <a:bodyPr wrap="none" rtlCol="0">
            <a:spAutoFit/>
          </a:bodyPr>
          <a:lstStyle/>
          <a:p>
            <a:r>
              <a:rPr lang="en-US" dirty="0"/>
              <a:t>g</a:t>
            </a:r>
            <a:r>
              <a:rPr lang="en-US" dirty="0" smtClean="0"/>
              <a:t>rating position</a:t>
            </a:r>
            <a:endParaRPr lang="en-US" dirty="0"/>
          </a:p>
        </p:txBody>
      </p:sp>
      <p:cxnSp>
        <p:nvCxnSpPr>
          <p:cNvPr id="16" name="Straight Arrow Connector 15"/>
          <p:cNvCxnSpPr/>
          <p:nvPr/>
        </p:nvCxnSpPr>
        <p:spPr>
          <a:xfrm>
            <a:off x="6930865" y="4820369"/>
            <a:ext cx="4405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20" y="4348991"/>
            <a:ext cx="3975100" cy="482600"/>
          </a:xfrm>
          <a:prstGeom prst="rect">
            <a:avLst/>
          </a:prstGeom>
        </p:spPr>
      </p:pic>
      <p:pic>
        <p:nvPicPr>
          <p:cNvPr id="5" name="Picture 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934" y="4979011"/>
            <a:ext cx="4902200" cy="482600"/>
          </a:xfrm>
          <a:prstGeom prst="rect">
            <a:avLst/>
          </a:prstGeom>
        </p:spPr>
      </p:pic>
      <p:pic>
        <p:nvPicPr>
          <p:cNvPr id="7" name="Picture 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2960" y="4397201"/>
            <a:ext cx="380093" cy="339002"/>
          </a:xfrm>
          <a:prstGeom prst="rect">
            <a:avLst/>
          </a:prstGeom>
          <a:solidFill>
            <a:srgbClr val="FFFFFF"/>
          </a:solidFill>
        </p:spPr>
      </p:pic>
    </p:spTree>
    <p:extLst>
      <p:ext uri="{BB962C8B-B14F-4D97-AF65-F5344CB8AC3E}">
        <p14:creationId xmlns:p14="http://schemas.microsoft.com/office/powerpoint/2010/main" val="32852560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3875"/>
            <a:ext cx="8229600" cy="1143000"/>
          </a:xfrm>
        </p:spPr>
        <p:txBody>
          <a:bodyPr>
            <a:normAutofit fontScale="90000"/>
          </a:bodyPr>
          <a:lstStyle/>
          <a:p>
            <a:r>
              <a:rPr lang="en-US" dirty="0" smtClean="0"/>
              <a:t>What happens to an atom in an electric field?</a:t>
            </a:r>
            <a:endParaRPr lang="en-US" dirty="0"/>
          </a:p>
        </p:txBody>
      </p:sp>
      <p:sp>
        <p:nvSpPr>
          <p:cNvPr id="5" name="Rectangle 4"/>
          <p:cNvSpPr/>
          <p:nvPr/>
        </p:nvSpPr>
        <p:spPr>
          <a:xfrm>
            <a:off x="1125621" y="3068277"/>
            <a:ext cx="6895431" cy="20052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25621" y="5178926"/>
            <a:ext cx="6895432" cy="20052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12"/>
          <p:cNvSpPr>
            <a:spLocks noChangeArrowheads="1"/>
          </p:cNvSpPr>
          <p:nvPr/>
        </p:nvSpPr>
        <p:spPr bwMode="auto">
          <a:xfrm>
            <a:off x="4081517" y="3788724"/>
            <a:ext cx="958279" cy="955295"/>
          </a:xfrm>
          <a:prstGeom prst="ellipse">
            <a:avLst/>
          </a:prstGeom>
          <a:gradFill rotWithShape="1">
            <a:gsLst>
              <a:gs pos="0">
                <a:srgbClr val="003399"/>
              </a:gs>
              <a:gs pos="100000">
                <a:srgbClr val="ECF8F5"/>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latin typeface="Gill Sans" charset="0"/>
            </a:endParaRPr>
          </a:p>
        </p:txBody>
      </p:sp>
      <p:grpSp>
        <p:nvGrpSpPr>
          <p:cNvPr id="3" name="Group 2"/>
          <p:cNvGrpSpPr/>
          <p:nvPr/>
        </p:nvGrpSpPr>
        <p:grpSpPr>
          <a:xfrm>
            <a:off x="4404842" y="4044237"/>
            <a:ext cx="287606" cy="363292"/>
            <a:chOff x="4404842" y="4044237"/>
            <a:chExt cx="287606" cy="363292"/>
          </a:xfrm>
        </p:grpSpPr>
        <p:sp>
          <p:nvSpPr>
            <p:cNvPr id="9" name="Oval 1056"/>
            <p:cNvSpPr>
              <a:spLocks noChangeArrowheads="1"/>
            </p:cNvSpPr>
            <p:nvPr/>
          </p:nvSpPr>
          <p:spPr bwMode="auto">
            <a:xfrm>
              <a:off x="4503970" y="4179295"/>
              <a:ext cx="121097" cy="121097"/>
            </a:xfrm>
            <a:prstGeom prst="ellipse">
              <a:avLst/>
            </a:prstGeom>
            <a:solidFill>
              <a:srgbClr val="E82B26"/>
            </a:solidFill>
            <a:ln w="9525">
              <a:solidFill>
                <a:srgbClr val="E82B26"/>
              </a:solidFill>
              <a:round/>
              <a:headEnd/>
              <a:tailEnd/>
            </a:ln>
          </p:spPr>
          <p:txBody>
            <a:bodyPr wrap="none" anchor="ctr"/>
            <a:lstStyle/>
            <a:p>
              <a:endParaRPr lang="en-US"/>
            </a:p>
          </p:txBody>
        </p:sp>
        <p:sp>
          <p:nvSpPr>
            <p:cNvPr id="10" name="Rectangle 1057"/>
            <p:cNvSpPr>
              <a:spLocks noChangeArrowheads="1"/>
            </p:cNvSpPr>
            <p:nvPr/>
          </p:nvSpPr>
          <p:spPr bwMode="auto">
            <a:xfrm>
              <a:off x="4404842" y="4044237"/>
              <a:ext cx="287606" cy="363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solidFill>
                    <a:srgbClr val="FFF736"/>
                  </a:solidFill>
                  <a:latin typeface="Gill Sans" charset="0"/>
                </a:rPr>
                <a:t>+</a:t>
              </a:r>
            </a:p>
          </p:txBody>
        </p:sp>
      </p:grpSp>
      <p:grpSp>
        <p:nvGrpSpPr>
          <p:cNvPr id="4" name="Group 3"/>
          <p:cNvGrpSpPr/>
          <p:nvPr/>
        </p:nvGrpSpPr>
        <p:grpSpPr>
          <a:xfrm>
            <a:off x="1888671" y="3340184"/>
            <a:ext cx="5325381" cy="1804721"/>
            <a:chOff x="1888671" y="3340184"/>
            <a:chExt cx="5325381" cy="1804721"/>
          </a:xfrm>
        </p:grpSpPr>
        <p:sp>
          <p:nvSpPr>
            <p:cNvPr id="13" name="Line 15"/>
            <p:cNvSpPr>
              <a:spLocks noChangeShapeType="1"/>
            </p:cNvSpPr>
            <p:nvPr/>
          </p:nvSpPr>
          <p:spPr bwMode="auto">
            <a:xfrm rot="10800000">
              <a:off x="5083899"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rot="10800000">
              <a:off x="4018823"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6" name="Line 14"/>
            <p:cNvSpPr>
              <a:spLocks noChangeShapeType="1"/>
            </p:cNvSpPr>
            <p:nvPr/>
          </p:nvSpPr>
          <p:spPr bwMode="auto">
            <a:xfrm rot="10800000">
              <a:off x="7214051"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 name="Line 35"/>
            <p:cNvSpPr>
              <a:spLocks noChangeShapeType="1"/>
            </p:cNvSpPr>
            <p:nvPr/>
          </p:nvSpPr>
          <p:spPr bwMode="auto">
            <a:xfrm rot="10800000">
              <a:off x="6148975"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0" name="Line 13"/>
            <p:cNvSpPr>
              <a:spLocks noChangeShapeType="1"/>
            </p:cNvSpPr>
            <p:nvPr/>
          </p:nvSpPr>
          <p:spPr bwMode="auto">
            <a:xfrm rot="10800000">
              <a:off x="2953747"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1" name="Line 14"/>
            <p:cNvSpPr>
              <a:spLocks noChangeShapeType="1"/>
            </p:cNvSpPr>
            <p:nvPr/>
          </p:nvSpPr>
          <p:spPr bwMode="auto">
            <a:xfrm rot="10800000">
              <a:off x="1888671"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24" name="TextBox 23"/>
          <p:cNvSpPr txBox="1"/>
          <p:nvPr/>
        </p:nvSpPr>
        <p:spPr>
          <a:xfrm>
            <a:off x="1054586" y="2630933"/>
            <a:ext cx="1197764" cy="523220"/>
          </a:xfrm>
          <a:prstGeom prst="rect">
            <a:avLst/>
          </a:prstGeom>
          <a:noFill/>
        </p:spPr>
        <p:txBody>
          <a:bodyPr wrap="none" rtlCol="0">
            <a:spAutoFit/>
          </a:bodyPr>
          <a:lstStyle/>
          <a:p>
            <a:r>
              <a:rPr lang="en-US" sz="2800" dirty="0" smtClean="0"/>
              <a:t>1000 V</a:t>
            </a:r>
            <a:endParaRPr lang="en-US" sz="2800" dirty="0"/>
          </a:p>
        </p:txBody>
      </p:sp>
      <p:sp>
        <p:nvSpPr>
          <p:cNvPr id="25" name="TextBox 24"/>
          <p:cNvSpPr txBox="1"/>
          <p:nvPr/>
        </p:nvSpPr>
        <p:spPr>
          <a:xfrm>
            <a:off x="1054586" y="4740218"/>
            <a:ext cx="659155" cy="523220"/>
          </a:xfrm>
          <a:prstGeom prst="rect">
            <a:avLst/>
          </a:prstGeom>
          <a:noFill/>
        </p:spPr>
        <p:txBody>
          <a:bodyPr wrap="none" rtlCol="0">
            <a:spAutoFit/>
          </a:bodyPr>
          <a:lstStyle/>
          <a:p>
            <a:r>
              <a:rPr lang="en-US" sz="2800" dirty="0" smtClean="0"/>
              <a:t>0 V</a:t>
            </a:r>
            <a:endParaRPr lang="en-US" sz="2800" dirty="0"/>
          </a:p>
        </p:txBody>
      </p:sp>
      <p:pic>
        <p:nvPicPr>
          <p:cNvPr id="26" name="Picture 2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076" y="5465987"/>
            <a:ext cx="3897981" cy="611448"/>
          </a:xfrm>
          <a:prstGeom prst="rect">
            <a:avLst/>
          </a:prstGeom>
        </p:spPr>
      </p:pic>
      <p:sp>
        <p:nvSpPr>
          <p:cNvPr id="27" name="TextBox 26"/>
          <p:cNvSpPr txBox="1"/>
          <p:nvPr/>
        </p:nvSpPr>
        <p:spPr>
          <a:xfrm>
            <a:off x="1062120" y="2630933"/>
            <a:ext cx="659155" cy="523220"/>
          </a:xfrm>
          <a:prstGeom prst="rect">
            <a:avLst/>
          </a:prstGeom>
          <a:noFill/>
        </p:spPr>
        <p:txBody>
          <a:bodyPr wrap="none" rtlCol="0">
            <a:spAutoFit/>
          </a:bodyPr>
          <a:lstStyle/>
          <a:p>
            <a:r>
              <a:rPr lang="en-US" sz="2800" dirty="0" smtClean="0"/>
              <a:t>0 V</a:t>
            </a:r>
            <a:endParaRPr lang="en-US" sz="2800" dirty="0"/>
          </a:p>
        </p:txBody>
      </p:sp>
      <p:cxnSp>
        <p:nvCxnSpPr>
          <p:cNvPr id="12" name="Straight Arrow Connector 11"/>
          <p:cNvCxnSpPr/>
          <p:nvPr/>
        </p:nvCxnSpPr>
        <p:spPr>
          <a:xfrm>
            <a:off x="4921403" y="4051997"/>
            <a:ext cx="0" cy="5116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4964497" y="4111525"/>
            <a:ext cx="254000" cy="304800"/>
            <a:chOff x="4975837" y="4145545"/>
            <a:chExt cx="254000" cy="304800"/>
          </a:xfrm>
        </p:grpSpPr>
        <p:sp>
          <p:nvSpPr>
            <p:cNvPr id="30" name="Rectangle 29"/>
            <p:cNvSpPr/>
            <p:nvPr/>
          </p:nvSpPr>
          <p:spPr>
            <a:xfrm>
              <a:off x="4975837" y="4145545"/>
              <a:ext cx="254000"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9" name="Picture 2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837" y="4145545"/>
              <a:ext cx="254000" cy="304800"/>
            </a:xfrm>
            <a:prstGeom prst="rect">
              <a:avLst/>
            </a:prstGeom>
          </p:spPr>
        </p:pic>
      </p:grpSp>
    </p:spTree>
    <p:extLst>
      <p:ext uri="{BB962C8B-B14F-4D97-AF65-F5344CB8AC3E}">
        <p14:creationId xmlns:p14="http://schemas.microsoft.com/office/powerpoint/2010/main" val="2973607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7.40741E-7 L -4.72222E-6 -0.04421 " pathEditMode="relative" rAng="0" ptsTypes="AA">
                                      <p:cBhvr>
                                        <p:cTn id="6" dur="2000" fill="hold"/>
                                        <p:tgtEl>
                                          <p:spTgt spid="7"/>
                                        </p:tgtEl>
                                        <p:attrNameLst>
                                          <p:attrName>ppt_x</p:attrName>
                                          <p:attrName>ppt_y</p:attrName>
                                        </p:attrNameLst>
                                      </p:cBhvr>
                                      <p:rCtr x="0" y="-2222"/>
                                    </p:animMotion>
                                  </p:childTnLst>
                                </p:cTn>
                              </p:par>
                              <p:par>
                                <p:cTn id="7" presetID="6" presetClass="emph" presetSubtype="0" fill="hold" grpId="1" nodeType="withEffect">
                                  <p:stCondLst>
                                    <p:cond delay="0"/>
                                  </p:stCondLst>
                                  <p:childTnLst>
                                    <p:animScale>
                                      <p:cBhvr>
                                        <p:cTn id="8" dur="2000" fill="hold"/>
                                        <p:tgtEl>
                                          <p:spTgt spid="7"/>
                                        </p:tgtEl>
                                      </p:cBhvr>
                                      <p:by x="100000" y="150000"/>
                                    </p:animScale>
                                  </p:childTnLst>
                                </p:cTn>
                              </p:par>
                              <p:par>
                                <p:cTn id="9" presetID="6" presetClass="emph" presetSubtype="0" fill="hold" grpId="2" nodeType="withEffect">
                                  <p:stCondLst>
                                    <p:cond delay="0"/>
                                  </p:stCondLst>
                                  <p:childTnLst>
                                    <p:animScale>
                                      <p:cBhvr>
                                        <p:cTn id="10" dur="2000" fill="hold"/>
                                        <p:tgtEl>
                                          <p:spTgt spid="7"/>
                                        </p:tgtEl>
                                      </p:cBhvr>
                                      <p:by x="50000" y="100000"/>
                                    </p:animScale>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2000"/>
                                        <p:tgtEl>
                                          <p:spTgt spid="4"/>
                                        </p:tgtEl>
                                      </p:cBhvr>
                                    </p:animEffect>
                                  </p:childTnLst>
                                </p:cTn>
                              </p:par>
                              <p:par>
                                <p:cTn id="14" presetID="9" presetClass="exit" presetSubtype="0" fill="hold" grpId="0" nodeType="withEffect">
                                  <p:stCondLst>
                                    <p:cond delay="0"/>
                                  </p:stCondLst>
                                  <p:childTnLst>
                                    <p:animEffect transition="out" filter="dissolv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ssolve">
                                      <p:cBhvr>
                                        <p:cTn id="19" dur="2000"/>
                                        <p:tgtEl>
                                          <p:spTgt spid="24"/>
                                        </p:tgtEl>
                                      </p:cBhvr>
                                    </p:animEffect>
                                  </p:childTnLst>
                                </p:cTn>
                              </p:par>
                              <p:par>
                                <p:cTn id="20" presetID="22" presetClass="entr" presetSubtype="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20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24"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fmWith2010pol-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934" y="1631276"/>
            <a:ext cx="8631936" cy="3046566"/>
          </a:xfrm>
          <a:prstGeom prst="rect">
            <a:avLst/>
          </a:prstGeom>
        </p:spPr>
      </p:pic>
      <p:sp>
        <p:nvSpPr>
          <p:cNvPr id="9" name="Rectangle 8"/>
          <p:cNvSpPr/>
          <p:nvPr/>
        </p:nvSpPr>
        <p:spPr>
          <a:xfrm>
            <a:off x="3717231" y="1104900"/>
            <a:ext cx="1115169" cy="1079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513" y="274638"/>
            <a:ext cx="8916975" cy="1143000"/>
          </a:xfrm>
        </p:spPr>
        <p:txBody>
          <a:bodyPr>
            <a:noAutofit/>
          </a:bodyPr>
          <a:lstStyle/>
          <a:p>
            <a:r>
              <a:rPr lang="en-US" sz="3600" dirty="0" smtClean="0"/>
              <a:t>How do we measure polarizabilities? </a:t>
            </a:r>
            <a:br>
              <a:rPr lang="en-US" sz="3600" dirty="0" smtClean="0"/>
            </a:br>
            <a:r>
              <a:rPr lang="en-US" sz="3600" dirty="0" smtClean="0">
                <a:solidFill>
                  <a:schemeClr val="tx2"/>
                </a:solidFill>
              </a:rPr>
              <a:t>With an atom interferometer…</a:t>
            </a:r>
            <a:endParaRPr lang="en-US" sz="3600" dirty="0">
              <a:solidFill>
                <a:schemeClr val="tx2"/>
              </a:solidFill>
            </a:endParaRPr>
          </a:p>
        </p:txBody>
      </p:sp>
      <p:pic>
        <p:nvPicPr>
          <p:cNvPr id="20" name="Picture 1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4" y="4352544"/>
            <a:ext cx="4902200" cy="482600"/>
          </a:xfrm>
          <a:prstGeom prst="rect">
            <a:avLst/>
          </a:prstGeom>
        </p:spPr>
      </p:pic>
      <p:pic>
        <p:nvPicPr>
          <p:cNvPr id="14" name="Picture 13" descr="atomFringe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8866" y="4215947"/>
            <a:ext cx="3670274" cy="1928542"/>
          </a:xfrm>
          <a:prstGeom prst="rect">
            <a:avLst/>
          </a:prstGeom>
        </p:spPr>
      </p:pic>
      <p:sp>
        <p:nvSpPr>
          <p:cNvPr id="17" name="TextBox 16"/>
          <p:cNvSpPr txBox="1"/>
          <p:nvPr/>
        </p:nvSpPr>
        <p:spPr>
          <a:xfrm rot="16200000">
            <a:off x="4971079" y="4820698"/>
            <a:ext cx="1206054" cy="369332"/>
          </a:xfrm>
          <a:prstGeom prst="rect">
            <a:avLst/>
          </a:prstGeom>
          <a:solidFill>
            <a:srgbClr val="FFFFFF"/>
          </a:solidFill>
        </p:spPr>
        <p:txBody>
          <a:bodyPr wrap="none" rtlCol="0">
            <a:spAutoFit/>
          </a:bodyPr>
          <a:lstStyle/>
          <a:p>
            <a:r>
              <a:rPr lang="en-US" dirty="0" smtClean="0"/>
              <a:t>counts/sec</a:t>
            </a:r>
            <a:endParaRPr lang="en-US" dirty="0"/>
          </a:p>
        </p:txBody>
      </p:sp>
      <p:sp>
        <p:nvSpPr>
          <p:cNvPr id="18" name="TextBox 17"/>
          <p:cNvSpPr txBox="1"/>
          <p:nvPr/>
        </p:nvSpPr>
        <p:spPr>
          <a:xfrm>
            <a:off x="6866092" y="6044488"/>
            <a:ext cx="1652954" cy="369332"/>
          </a:xfrm>
          <a:prstGeom prst="rect">
            <a:avLst/>
          </a:prstGeom>
          <a:solidFill>
            <a:srgbClr val="FFFFFF"/>
          </a:solidFill>
        </p:spPr>
        <p:txBody>
          <a:bodyPr wrap="none" rtlCol="0">
            <a:spAutoFit/>
          </a:bodyPr>
          <a:lstStyle/>
          <a:p>
            <a:r>
              <a:rPr lang="en-US" dirty="0"/>
              <a:t>g</a:t>
            </a:r>
            <a:r>
              <a:rPr lang="en-US" dirty="0" smtClean="0"/>
              <a:t>rating position</a:t>
            </a:r>
            <a:endParaRPr lang="en-US" dirty="0"/>
          </a:p>
        </p:txBody>
      </p:sp>
      <p:cxnSp>
        <p:nvCxnSpPr>
          <p:cNvPr id="21" name="Straight Arrow Connector 20"/>
          <p:cNvCxnSpPr/>
          <p:nvPr/>
        </p:nvCxnSpPr>
        <p:spPr>
          <a:xfrm>
            <a:off x="6930865" y="4820369"/>
            <a:ext cx="4405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2960" y="4397201"/>
            <a:ext cx="380093" cy="339002"/>
          </a:xfrm>
          <a:prstGeom prst="rect">
            <a:avLst/>
          </a:prstGeom>
          <a:solidFill>
            <a:srgbClr val="FFFFFF"/>
          </a:solidFill>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6630" y="5100391"/>
            <a:ext cx="2603500" cy="1016000"/>
          </a:xfrm>
          <a:prstGeom prst="rect">
            <a:avLst/>
          </a:prstGeom>
        </p:spPr>
      </p:pic>
    </p:spTree>
    <p:extLst>
      <p:ext uri="{BB962C8B-B14F-4D97-AF65-F5344CB8AC3E}">
        <p14:creationId xmlns:p14="http://schemas.microsoft.com/office/powerpoint/2010/main" val="9962589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Pol. measurement interaction region</a:t>
            </a:r>
            <a:endParaRPr lang="en-US" dirty="0"/>
          </a:p>
        </p:txBody>
      </p:sp>
      <p:pic>
        <p:nvPicPr>
          <p:cNvPr id="8" name="Picture 7" descr="intRegion2010photoBeamPath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308" y="1234894"/>
            <a:ext cx="6089385" cy="5521042"/>
          </a:xfrm>
          <a:prstGeom prst="rect">
            <a:avLst/>
          </a:prstGeom>
        </p:spPr>
      </p:pic>
    </p:spTree>
    <p:extLst>
      <p:ext uri="{BB962C8B-B14F-4D97-AF65-F5344CB8AC3E}">
        <p14:creationId xmlns:p14="http://schemas.microsoft.com/office/powerpoint/2010/main" val="32870816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7" name="Rectangle 1035"/>
          <p:cNvSpPr>
            <a:spLocks noChangeArrowheads="1"/>
          </p:cNvSpPr>
          <p:nvPr/>
        </p:nvSpPr>
        <p:spPr bwMode="auto">
          <a:xfrm>
            <a:off x="762000" y="2136775"/>
            <a:ext cx="7620000" cy="3200400"/>
          </a:xfrm>
          <a:prstGeom prst="rect">
            <a:avLst/>
          </a:prstGeom>
          <a:noFill/>
          <a:ln w="9525">
            <a:noFill/>
            <a:miter lim="800000"/>
            <a:headEnd/>
            <a:tailEnd/>
          </a:ln>
        </p:spPr>
        <p:txBody>
          <a:bodyPr wrap="none" anchor="ctr"/>
          <a:lstStyle/>
          <a:p>
            <a:endParaRPr lang="en-US"/>
          </a:p>
        </p:txBody>
      </p:sp>
      <p:sp>
        <p:nvSpPr>
          <p:cNvPr id="86018" name="Rectangle 1026"/>
          <p:cNvSpPr>
            <a:spLocks noGrp="1" noChangeArrowheads="1"/>
          </p:cNvSpPr>
          <p:nvPr>
            <p:ph type="title"/>
          </p:nvPr>
        </p:nvSpPr>
        <p:spPr>
          <a:xfrm>
            <a:off x="685800" y="0"/>
            <a:ext cx="7772400" cy="1143000"/>
          </a:xfrm>
        </p:spPr>
        <p:txBody>
          <a:bodyPr/>
          <a:lstStyle/>
          <a:p>
            <a:r>
              <a:rPr lang="en-US" dirty="0"/>
              <a:t>Complications</a:t>
            </a:r>
          </a:p>
        </p:txBody>
      </p:sp>
      <p:pic>
        <p:nvPicPr>
          <p:cNvPr id="86020" name="Picture 1028" descr="Macintosh HD:Users:holmgren:Documents:School:UA:Cronin labs:Talks and Posters:DAMOP 2010:Fig1IFMgradEfigV2.png"/>
          <p:cNvPicPr>
            <a:picLocks noChangeAspect="1" noChangeArrowheads="1"/>
          </p:cNvPicPr>
          <p:nvPr/>
        </p:nvPicPr>
        <p:blipFill>
          <a:blip r:link="rId3">
            <a:extLst>
              <a:ext uri="{28A0092B-C50C-407E-A947-70E740481C1C}">
                <a14:useLocalDpi xmlns:a14="http://schemas.microsoft.com/office/drawing/2010/main" val="0"/>
              </a:ext>
            </a:extLst>
          </a:blip>
          <a:srcRect/>
          <a:stretch>
            <a:fillRect/>
          </a:stretch>
        </p:blipFill>
        <p:spPr bwMode="auto">
          <a:xfrm>
            <a:off x="896938" y="2236788"/>
            <a:ext cx="7351712" cy="30019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6022" name="Rectangle 1030"/>
          <p:cNvSpPr>
            <a:spLocks noChangeArrowheads="1"/>
          </p:cNvSpPr>
          <p:nvPr/>
        </p:nvSpPr>
        <p:spPr bwMode="auto">
          <a:xfrm>
            <a:off x="4681285" y="1138238"/>
            <a:ext cx="3447729"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a:latin typeface="Gill Sans" charset="0"/>
              </a:rPr>
              <a:t>Multiple diffraction orders</a:t>
            </a:r>
          </a:p>
        </p:txBody>
      </p:sp>
      <p:sp>
        <p:nvSpPr>
          <p:cNvPr id="86023" name="Rectangle 1031"/>
          <p:cNvSpPr>
            <a:spLocks noChangeArrowheads="1"/>
          </p:cNvSpPr>
          <p:nvPr/>
        </p:nvSpPr>
        <p:spPr bwMode="auto">
          <a:xfrm>
            <a:off x="1709990" y="1638300"/>
            <a:ext cx="179884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a:latin typeface="Gill Sans" charset="0"/>
              </a:rPr>
              <a:t>Sagnac phase</a:t>
            </a:r>
          </a:p>
        </p:txBody>
      </p:sp>
      <p:sp>
        <p:nvSpPr>
          <p:cNvPr id="86024" name="Rectangle 1032"/>
          <p:cNvSpPr>
            <a:spLocks noChangeArrowheads="1"/>
          </p:cNvSpPr>
          <p:nvPr/>
        </p:nvSpPr>
        <p:spPr bwMode="auto">
          <a:xfrm>
            <a:off x="1255965" y="1138238"/>
            <a:ext cx="268565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dirty="0">
                <a:latin typeface="Gill Sans" charset="0"/>
              </a:rPr>
              <a:t>Velocity distribution</a:t>
            </a:r>
          </a:p>
        </p:txBody>
      </p:sp>
      <p:sp>
        <p:nvSpPr>
          <p:cNvPr id="86025" name="Rectangle 1033"/>
          <p:cNvSpPr>
            <a:spLocks noChangeArrowheads="1"/>
          </p:cNvSpPr>
          <p:nvPr/>
        </p:nvSpPr>
        <p:spPr bwMode="auto">
          <a:xfrm>
            <a:off x="981075" y="5364163"/>
            <a:ext cx="7180263" cy="42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200" i="1">
                <a:solidFill>
                  <a:srgbClr val="E82B26"/>
                </a:solidFill>
                <a:latin typeface="Gill Sans" charset="0"/>
              </a:rPr>
              <a:t>Many fringe patterns add incoherently to yield the observed fringes</a:t>
            </a:r>
          </a:p>
        </p:txBody>
      </p:sp>
      <p:sp>
        <p:nvSpPr>
          <p:cNvPr id="86026" name="Rectangle 1034"/>
          <p:cNvSpPr>
            <a:spLocks noChangeArrowheads="1"/>
          </p:cNvSpPr>
          <p:nvPr/>
        </p:nvSpPr>
        <p:spPr bwMode="auto">
          <a:xfrm>
            <a:off x="5349623" y="1638300"/>
            <a:ext cx="210376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a:latin typeface="Gill Sans" charset="0"/>
              </a:rPr>
              <a:t>Beam thickness</a:t>
            </a:r>
          </a:p>
        </p:txBody>
      </p:sp>
    </p:spTree>
    <p:extLst>
      <p:ext uri="{BB962C8B-B14F-4D97-AF65-F5344CB8AC3E}">
        <p14:creationId xmlns:p14="http://schemas.microsoft.com/office/powerpoint/2010/main" val="279056375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3Diffraction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649" y="1712374"/>
            <a:ext cx="4235494" cy="4235494"/>
          </a:xfrm>
          <a:prstGeom prst="rect">
            <a:avLst/>
          </a:prstGeom>
        </p:spPr>
      </p:pic>
      <p:sp>
        <p:nvSpPr>
          <p:cNvPr id="2" name="Title 1"/>
          <p:cNvSpPr>
            <a:spLocks noGrp="1"/>
          </p:cNvSpPr>
          <p:nvPr>
            <p:ph type="title"/>
          </p:nvPr>
        </p:nvSpPr>
        <p:spPr/>
        <p:txBody>
          <a:bodyPr>
            <a:normAutofit/>
          </a:bodyPr>
          <a:lstStyle/>
          <a:p>
            <a:r>
              <a:rPr lang="en-US" dirty="0" smtClean="0"/>
              <a:t>Atom beam velocity measurement</a:t>
            </a:r>
            <a:endParaRPr lang="en-US" dirty="0"/>
          </a:p>
        </p:txBody>
      </p:sp>
      <p:sp>
        <p:nvSpPr>
          <p:cNvPr id="17" name="TextBox 16"/>
          <p:cNvSpPr txBox="1"/>
          <p:nvPr/>
        </p:nvSpPr>
        <p:spPr>
          <a:xfrm>
            <a:off x="8363796" y="2036434"/>
            <a:ext cx="568285" cy="523220"/>
          </a:xfrm>
          <a:prstGeom prst="rect">
            <a:avLst/>
          </a:prstGeom>
          <a:solidFill>
            <a:srgbClr val="FFFFFF"/>
          </a:solidFill>
        </p:spPr>
        <p:txBody>
          <a:bodyPr wrap="none" rtlCol="0">
            <a:spAutoFit/>
          </a:bodyPr>
          <a:lstStyle/>
          <a:p>
            <a:r>
              <a:rPr lang="en-US" sz="2800" dirty="0" smtClean="0"/>
              <a:t>Rb</a:t>
            </a:r>
            <a:endParaRPr lang="en-US" sz="2800" dirty="0"/>
          </a:p>
        </p:txBody>
      </p:sp>
      <p:sp>
        <p:nvSpPr>
          <p:cNvPr id="18" name="TextBox 17"/>
          <p:cNvSpPr txBox="1"/>
          <p:nvPr/>
        </p:nvSpPr>
        <p:spPr>
          <a:xfrm>
            <a:off x="8363796" y="3004861"/>
            <a:ext cx="371215" cy="523220"/>
          </a:xfrm>
          <a:prstGeom prst="rect">
            <a:avLst/>
          </a:prstGeom>
          <a:solidFill>
            <a:srgbClr val="FFFFFF"/>
          </a:solidFill>
        </p:spPr>
        <p:txBody>
          <a:bodyPr wrap="none" rtlCol="0">
            <a:spAutoFit/>
          </a:bodyPr>
          <a:lstStyle/>
          <a:p>
            <a:r>
              <a:rPr lang="en-US" sz="2800" dirty="0" smtClean="0"/>
              <a:t>K</a:t>
            </a:r>
            <a:endParaRPr lang="en-US" sz="2800" dirty="0"/>
          </a:p>
        </p:txBody>
      </p:sp>
      <p:sp>
        <p:nvSpPr>
          <p:cNvPr id="19" name="TextBox 18"/>
          <p:cNvSpPr txBox="1"/>
          <p:nvPr/>
        </p:nvSpPr>
        <p:spPr>
          <a:xfrm>
            <a:off x="8363796" y="4207967"/>
            <a:ext cx="588447" cy="523220"/>
          </a:xfrm>
          <a:prstGeom prst="rect">
            <a:avLst/>
          </a:prstGeom>
          <a:solidFill>
            <a:srgbClr val="FFFFFF"/>
          </a:solidFill>
        </p:spPr>
        <p:txBody>
          <a:bodyPr wrap="none" rtlCol="0">
            <a:spAutoFit/>
          </a:bodyPr>
          <a:lstStyle/>
          <a:p>
            <a:r>
              <a:rPr lang="en-US" sz="2800" dirty="0" smtClean="0"/>
              <a:t>Na</a:t>
            </a:r>
            <a:endParaRPr lang="en-US" sz="2800" dirty="0"/>
          </a:p>
        </p:txBody>
      </p:sp>
      <p:sp>
        <p:nvSpPr>
          <p:cNvPr id="22" name="Rectangle 21"/>
          <p:cNvSpPr/>
          <p:nvPr/>
        </p:nvSpPr>
        <p:spPr>
          <a:xfrm>
            <a:off x="8453478" y="2034287"/>
            <a:ext cx="121020" cy="14476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p:cNvSpPr txBox="1"/>
          <p:nvPr/>
        </p:nvSpPr>
        <p:spPr>
          <a:xfrm>
            <a:off x="6276573" y="5811788"/>
            <a:ext cx="2366303" cy="461665"/>
          </a:xfrm>
          <a:prstGeom prst="rect">
            <a:avLst/>
          </a:prstGeom>
          <a:solidFill>
            <a:srgbClr val="FFFFFF"/>
          </a:solidFill>
        </p:spPr>
        <p:txBody>
          <a:bodyPr wrap="none" rtlCol="0">
            <a:spAutoFit/>
          </a:bodyPr>
          <a:lstStyle/>
          <a:p>
            <a:r>
              <a:rPr lang="en-US" sz="2400" dirty="0" smtClean="0"/>
              <a:t>Detector position</a:t>
            </a:r>
            <a:endParaRPr lang="en-US" sz="2400" dirty="0"/>
          </a:p>
        </p:txBody>
      </p:sp>
      <p:sp>
        <p:nvSpPr>
          <p:cNvPr id="25" name="TextBox 24"/>
          <p:cNvSpPr txBox="1"/>
          <p:nvPr/>
        </p:nvSpPr>
        <p:spPr>
          <a:xfrm rot="16200000">
            <a:off x="4313815" y="3487162"/>
            <a:ext cx="1580481" cy="461665"/>
          </a:xfrm>
          <a:prstGeom prst="rect">
            <a:avLst/>
          </a:prstGeom>
          <a:solidFill>
            <a:srgbClr val="FFFFFF"/>
          </a:solidFill>
        </p:spPr>
        <p:txBody>
          <a:bodyPr wrap="none" rtlCol="0">
            <a:spAutoFit/>
          </a:bodyPr>
          <a:lstStyle/>
          <a:p>
            <a:r>
              <a:rPr lang="en-US" sz="2400" dirty="0" smtClean="0"/>
              <a:t>Counts/sec</a:t>
            </a:r>
            <a:endParaRPr lang="en-US" sz="2400" dirty="0"/>
          </a:p>
        </p:txBody>
      </p:sp>
      <p:sp>
        <p:nvSpPr>
          <p:cNvPr id="27" name="Rectangle 26"/>
          <p:cNvSpPr/>
          <p:nvPr/>
        </p:nvSpPr>
        <p:spPr>
          <a:xfrm rot="5400000">
            <a:off x="4047890" y="2923366"/>
            <a:ext cx="180364" cy="371512"/>
          </a:xfrm>
          <a:prstGeom prst="rect">
            <a:avLst/>
          </a:prstGeom>
          <a:gradFill flip="none" rotWithShape="1">
            <a:gsLst>
              <a:gs pos="0">
                <a:schemeClr val="accent1">
                  <a:shade val="51000"/>
                  <a:satMod val="130000"/>
                  <a:alpha val="42000"/>
                </a:schemeClr>
              </a:gs>
              <a:gs pos="80000">
                <a:schemeClr val="accent1">
                  <a:shade val="93000"/>
                  <a:satMod val="130000"/>
                  <a:alpha val="42000"/>
                </a:schemeClr>
              </a:gs>
              <a:gs pos="100000">
                <a:schemeClr val="accent1">
                  <a:shade val="94000"/>
                  <a:satMod val="135000"/>
                  <a:alpha val="42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rot="5400000">
            <a:off x="4047890" y="4724483"/>
            <a:ext cx="180364" cy="371512"/>
          </a:xfrm>
          <a:prstGeom prst="rect">
            <a:avLst/>
          </a:prstGeom>
          <a:gradFill flip="none" rotWithShape="1">
            <a:gsLst>
              <a:gs pos="0">
                <a:schemeClr val="accent1">
                  <a:shade val="51000"/>
                  <a:satMod val="130000"/>
                  <a:alpha val="42000"/>
                </a:schemeClr>
              </a:gs>
              <a:gs pos="80000">
                <a:schemeClr val="accent1">
                  <a:shade val="93000"/>
                  <a:satMod val="130000"/>
                  <a:alpha val="42000"/>
                </a:schemeClr>
              </a:gs>
              <a:gs pos="100000">
                <a:schemeClr val="accent1">
                  <a:shade val="94000"/>
                  <a:satMod val="135000"/>
                  <a:alpha val="42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rot="5400000">
            <a:off x="4047890" y="3212966"/>
            <a:ext cx="180364" cy="371512"/>
          </a:xfrm>
          <a:prstGeom prst="rect">
            <a:avLst/>
          </a:prstGeom>
          <a:gradFill flip="none" rotWithShape="1">
            <a:gsLst>
              <a:gs pos="0">
                <a:schemeClr val="accent1">
                  <a:shade val="51000"/>
                  <a:satMod val="130000"/>
                  <a:alpha val="33000"/>
                </a:schemeClr>
              </a:gs>
              <a:gs pos="80000">
                <a:schemeClr val="accent1">
                  <a:shade val="93000"/>
                  <a:satMod val="130000"/>
                  <a:alpha val="33000"/>
                </a:schemeClr>
              </a:gs>
              <a:gs pos="100000">
                <a:schemeClr val="accent1">
                  <a:shade val="94000"/>
                  <a:satMod val="135000"/>
                  <a:alpha val="33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rot="5400000">
            <a:off x="4047890" y="4430092"/>
            <a:ext cx="180364" cy="371512"/>
          </a:xfrm>
          <a:prstGeom prst="rect">
            <a:avLst/>
          </a:prstGeom>
          <a:gradFill flip="none" rotWithShape="1">
            <a:gsLst>
              <a:gs pos="0">
                <a:schemeClr val="accent1">
                  <a:shade val="51000"/>
                  <a:satMod val="130000"/>
                  <a:alpha val="33000"/>
                </a:schemeClr>
              </a:gs>
              <a:gs pos="80000">
                <a:schemeClr val="accent1">
                  <a:shade val="93000"/>
                  <a:satMod val="130000"/>
                  <a:alpha val="33000"/>
                </a:schemeClr>
              </a:gs>
              <a:gs pos="100000">
                <a:schemeClr val="accent1">
                  <a:shade val="94000"/>
                  <a:satMod val="135000"/>
                  <a:alpha val="33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rot="5400000">
            <a:off x="4047890" y="3515442"/>
            <a:ext cx="180364" cy="371512"/>
          </a:xfrm>
          <a:prstGeom prst="rect">
            <a:avLst/>
          </a:prstGeom>
          <a:gradFill flip="none" rotWithShape="1">
            <a:gsLst>
              <a:gs pos="0">
                <a:schemeClr val="accent1">
                  <a:shade val="51000"/>
                  <a:satMod val="130000"/>
                  <a:alpha val="71000"/>
                </a:schemeClr>
              </a:gs>
              <a:gs pos="80000">
                <a:schemeClr val="accent1">
                  <a:shade val="93000"/>
                  <a:satMod val="130000"/>
                  <a:alpha val="71000"/>
                </a:schemeClr>
              </a:gs>
              <a:gs pos="100000">
                <a:schemeClr val="accent1">
                  <a:shade val="94000"/>
                  <a:satMod val="135000"/>
                  <a:alpha val="71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4047890" y="4133796"/>
            <a:ext cx="180364" cy="371512"/>
          </a:xfrm>
          <a:prstGeom prst="rect">
            <a:avLst/>
          </a:prstGeom>
          <a:gradFill flip="none" rotWithShape="1">
            <a:gsLst>
              <a:gs pos="0">
                <a:schemeClr val="accent1">
                  <a:shade val="51000"/>
                  <a:satMod val="130000"/>
                  <a:alpha val="71000"/>
                </a:schemeClr>
              </a:gs>
              <a:gs pos="80000">
                <a:schemeClr val="accent1">
                  <a:shade val="93000"/>
                  <a:satMod val="130000"/>
                  <a:alpha val="71000"/>
                </a:schemeClr>
              </a:gs>
              <a:gs pos="100000">
                <a:schemeClr val="accent1">
                  <a:shade val="94000"/>
                  <a:satMod val="135000"/>
                  <a:alpha val="71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rot="5400000">
            <a:off x="4047890" y="3828916"/>
            <a:ext cx="180364" cy="371512"/>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7176" y="3815415"/>
            <a:ext cx="848644" cy="4208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069144" y="4025862"/>
            <a:ext cx="26989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069144" y="4025862"/>
            <a:ext cx="2698958" cy="499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1069144" y="3488905"/>
            <a:ext cx="2698958" cy="5270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069144" y="3199305"/>
            <a:ext cx="2698958" cy="8166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069144" y="4025862"/>
            <a:ext cx="2698958" cy="7941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1069144" y="3741906"/>
            <a:ext cx="2698958" cy="2839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069144" y="4015999"/>
            <a:ext cx="2698957" cy="265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97985" y="2766737"/>
            <a:ext cx="944704" cy="264776"/>
          </a:xfrm>
          <a:prstGeom prst="rect">
            <a:avLst/>
          </a:prstGeom>
          <a:noFill/>
        </p:spPr>
        <p:txBody>
          <a:bodyPr wrap="none" rtlCol="0">
            <a:spAutoFit/>
          </a:bodyPr>
          <a:lstStyle/>
          <a:p>
            <a:r>
              <a:rPr lang="en-US" dirty="0" err="1" smtClean="0"/>
              <a:t>nanograting</a:t>
            </a:r>
            <a:endParaRPr lang="en-US" dirty="0"/>
          </a:p>
        </p:txBody>
      </p:sp>
      <p:sp>
        <p:nvSpPr>
          <p:cNvPr id="44" name="TextBox 43"/>
          <p:cNvSpPr txBox="1"/>
          <p:nvPr/>
        </p:nvSpPr>
        <p:spPr>
          <a:xfrm>
            <a:off x="3672517" y="2409005"/>
            <a:ext cx="711586" cy="264776"/>
          </a:xfrm>
          <a:prstGeom prst="rect">
            <a:avLst/>
          </a:prstGeom>
          <a:noFill/>
        </p:spPr>
        <p:txBody>
          <a:bodyPr wrap="none" rtlCol="0">
            <a:spAutoFit/>
          </a:bodyPr>
          <a:lstStyle/>
          <a:p>
            <a:r>
              <a:rPr lang="en-US" dirty="0" smtClean="0"/>
              <a:t>detector</a:t>
            </a:r>
            <a:endParaRPr lang="en-US" dirty="0"/>
          </a:p>
        </p:txBody>
      </p:sp>
      <p:cxnSp>
        <p:nvCxnSpPr>
          <p:cNvPr id="47" name="Straight Connector 46"/>
          <p:cNvCxnSpPr/>
          <p:nvPr/>
        </p:nvCxnSpPr>
        <p:spPr>
          <a:xfrm>
            <a:off x="983077" y="3172568"/>
            <a:ext cx="0" cy="1763133"/>
          </a:xfrm>
          <a:prstGeom prst="line">
            <a:avLst/>
          </a:prstGeom>
          <a:ln w="114300" cmpd="sng">
            <a:solidFill>
              <a:srgbClr val="000000"/>
            </a:solidFill>
            <a:prstDash val="sysDot"/>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0" y="3326060"/>
            <a:ext cx="715761" cy="646331"/>
          </a:xfrm>
          <a:prstGeom prst="rect">
            <a:avLst/>
          </a:prstGeom>
          <a:noFill/>
        </p:spPr>
        <p:txBody>
          <a:bodyPr wrap="none" rtlCol="0">
            <a:spAutoFit/>
          </a:bodyPr>
          <a:lstStyle/>
          <a:p>
            <a:r>
              <a:rPr lang="en-US" dirty="0" smtClean="0"/>
              <a:t>Atom</a:t>
            </a:r>
          </a:p>
          <a:p>
            <a:r>
              <a:rPr lang="en-US" dirty="0" smtClean="0"/>
              <a:t>beam</a:t>
            </a:r>
            <a:endParaRPr lang="en-US" dirty="0"/>
          </a:p>
        </p:txBody>
      </p:sp>
      <p:pic>
        <p:nvPicPr>
          <p:cNvPr id="45" name="Picture 4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966" y="5213754"/>
            <a:ext cx="2298700" cy="952500"/>
          </a:xfrm>
          <a:prstGeom prst="rect">
            <a:avLst/>
          </a:prstGeom>
        </p:spPr>
      </p:pic>
      <p:sp>
        <p:nvSpPr>
          <p:cNvPr id="11" name="TextBox 10"/>
          <p:cNvSpPr txBox="1"/>
          <p:nvPr/>
        </p:nvSpPr>
        <p:spPr>
          <a:xfrm>
            <a:off x="457200" y="1532722"/>
            <a:ext cx="4282768" cy="830997"/>
          </a:xfrm>
          <a:prstGeom prst="rect">
            <a:avLst/>
          </a:prstGeom>
          <a:noFill/>
        </p:spPr>
        <p:txBody>
          <a:bodyPr wrap="square" rtlCol="0">
            <a:spAutoFit/>
          </a:bodyPr>
          <a:lstStyle/>
          <a:p>
            <a:r>
              <a:rPr lang="en-US" sz="2400" dirty="0" smtClean="0"/>
              <a:t>Measure de Broglie wavelength using atom beam diffraction</a:t>
            </a:r>
            <a:endParaRPr lang="en-US" sz="2400" dirty="0"/>
          </a:p>
        </p:txBody>
      </p:sp>
      <p:cxnSp>
        <p:nvCxnSpPr>
          <p:cNvPr id="26" name="Straight Connector 25"/>
          <p:cNvCxnSpPr/>
          <p:nvPr/>
        </p:nvCxnSpPr>
        <p:spPr>
          <a:xfrm rot="5400000">
            <a:off x="4139374" y="2424364"/>
            <a:ext cx="0" cy="742545"/>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746050" y="1712374"/>
            <a:ext cx="0" cy="3965872"/>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29" y="5214744"/>
            <a:ext cx="2032000" cy="952500"/>
          </a:xfrm>
          <a:prstGeom prst="rect">
            <a:avLst/>
          </a:prstGeom>
        </p:spPr>
      </p:pic>
    </p:spTree>
    <p:extLst>
      <p:ext uri="{BB962C8B-B14F-4D97-AF65-F5344CB8AC3E}">
        <p14:creationId xmlns:p14="http://schemas.microsoft.com/office/powerpoint/2010/main" val="1389198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7892E-6 -2.26441E-6 L 4.57892E-6 0.35981 " pathEditMode="relative" rAng="0" ptsTypes="AA">
                                      <p:cBhvr>
                                        <p:cTn id="6" dur="2000" fill="hold"/>
                                        <p:tgtEl>
                                          <p:spTgt spid="26"/>
                                        </p:tgtEl>
                                        <p:attrNameLst>
                                          <p:attrName>ppt_x</p:attrName>
                                          <p:attrName>ppt_y</p:attrName>
                                        </p:attrNameLst>
                                      </p:cBhvr>
                                      <p:rCtr x="0" y="17990"/>
                                    </p:animMotion>
                                  </p:childTnLst>
                                </p:cTn>
                              </p:par>
                            </p:childTnLst>
                          </p:cTn>
                        </p:par>
                        <p:par>
                          <p:cTn id="7" fill="hold">
                            <p:stCondLst>
                              <p:cond delay="2000"/>
                            </p:stCondLst>
                            <p:childTnLst>
                              <p:par>
                                <p:cTn id="8" presetID="1" presetClass="entr" presetSubtype="0" fill="hold" nodeType="afterEffect">
                                  <p:stCondLst>
                                    <p:cond delay="1000"/>
                                  </p:stCondLst>
                                  <p:childTnLst>
                                    <p:set>
                                      <p:cBhvr>
                                        <p:cTn id="9" dur="1" fill="hold">
                                          <p:stCondLst>
                                            <p:cond delay="0"/>
                                          </p:stCondLst>
                                        </p:cTn>
                                        <p:tgtEl>
                                          <p:spTgt spid="48"/>
                                        </p:tgtEl>
                                        <p:attrNameLst>
                                          <p:attrName>style.visibility</p:attrName>
                                        </p:attrNameLst>
                                      </p:cBhvr>
                                      <p:to>
                                        <p:strVal val="visible"/>
                                      </p:to>
                                    </p:set>
                                  </p:childTnLst>
                                </p:cTn>
                              </p:par>
                              <p:par>
                                <p:cTn id="10" presetID="63" presetClass="path" presetSubtype="0" accel="50000" decel="50000" fill="hold" nodeType="withEffect">
                                  <p:stCondLst>
                                    <p:cond delay="1000"/>
                                  </p:stCondLst>
                                  <p:childTnLst>
                                    <p:animMotion origin="layout" path="M 2.77923E-7 4.81259E-7 L 0.34792 4.81259E-7 " pathEditMode="relative" rAng="0" ptsTypes="AA">
                                      <p:cBhvr>
                                        <p:cTn id="11" dur="2000" fill="hold"/>
                                        <p:tgtEl>
                                          <p:spTgt spid="48"/>
                                        </p:tgtEl>
                                        <p:attrNameLst>
                                          <p:attrName>ppt_x</p:attrName>
                                          <p:attrName>ppt_y</p:attrName>
                                        </p:attrNameLst>
                                      </p:cBhvr>
                                      <p:rCtr x="17388" y="0"/>
                                    </p:animMotion>
                                  </p:childTnLst>
                                </p:cTn>
                              </p:par>
                            </p:childTnLst>
                          </p:cTn>
                        </p:par>
                        <p:par>
                          <p:cTn id="12" fill="hold">
                            <p:stCondLst>
                              <p:cond delay="5000"/>
                            </p:stCondLst>
                            <p:childTnLst>
                              <p:par>
                                <p:cTn id="13" presetID="1" presetClass="exit" presetSubtype="0" fill="hold" nodeType="afterEffect">
                                  <p:stCondLst>
                                    <p:cond delay="0"/>
                                  </p:stCondLst>
                                  <p:childTnLst>
                                    <p:set>
                                      <p:cBhvr>
                                        <p:cTn id="14"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4PhaseFi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119" y="1004304"/>
            <a:ext cx="5396496" cy="5396496"/>
          </a:xfrm>
          <a:prstGeom prst="rect">
            <a:avLst/>
          </a:prstGeom>
        </p:spPr>
      </p:pic>
      <p:sp>
        <p:nvSpPr>
          <p:cNvPr id="51202" name="Rectangle 2"/>
          <p:cNvSpPr>
            <a:spLocks noGrp="1" noChangeArrowheads="1"/>
          </p:cNvSpPr>
          <p:nvPr>
            <p:ph type="title"/>
          </p:nvPr>
        </p:nvSpPr>
        <p:spPr>
          <a:xfrm>
            <a:off x="228600" y="0"/>
            <a:ext cx="8686800" cy="1143000"/>
          </a:xfrm>
        </p:spPr>
        <p:txBody>
          <a:bodyPr/>
          <a:lstStyle/>
          <a:p>
            <a:r>
              <a:rPr lang="en-US" dirty="0"/>
              <a:t>Phase and contrast measurements</a:t>
            </a:r>
          </a:p>
        </p:txBody>
      </p:sp>
      <p:sp>
        <p:nvSpPr>
          <p:cNvPr id="51217" name="Rectangle 17"/>
          <p:cNvSpPr>
            <a:spLocks noChangeArrowheads="1"/>
          </p:cNvSpPr>
          <p:nvPr/>
        </p:nvSpPr>
        <p:spPr bwMode="auto">
          <a:xfrm rot="-5400000">
            <a:off x="1218222" y="2547521"/>
            <a:ext cx="1678353" cy="461665"/>
          </a:xfrm>
          <a:prstGeom prst="rect">
            <a:avLst/>
          </a:prstGeom>
          <a:solidFill>
            <a:srgbClr val="FFFFFF"/>
          </a:solidFill>
          <a:ln>
            <a:noFill/>
          </a:ln>
        </p:spPr>
        <p:txBody>
          <a:bodyPr wrap="square">
            <a:spAutoFit/>
          </a:bodyPr>
          <a:lstStyle/>
          <a:p>
            <a:pPr algn="ctr"/>
            <a:r>
              <a:rPr lang="en-US" sz="2400" dirty="0"/>
              <a:t>Phase shift</a:t>
            </a:r>
          </a:p>
        </p:txBody>
      </p:sp>
      <p:sp>
        <p:nvSpPr>
          <p:cNvPr id="51218" name="Rectangle 18"/>
          <p:cNvSpPr>
            <a:spLocks noChangeArrowheads="1"/>
          </p:cNvSpPr>
          <p:nvPr/>
        </p:nvSpPr>
        <p:spPr bwMode="auto">
          <a:xfrm rot="-5400000">
            <a:off x="1332835" y="4871058"/>
            <a:ext cx="1449131" cy="461665"/>
          </a:xfrm>
          <a:prstGeom prst="rect">
            <a:avLst/>
          </a:prstGeom>
          <a:solidFill>
            <a:srgbClr val="FFFFFF"/>
          </a:solidFill>
          <a:ln>
            <a:noFill/>
          </a:ln>
        </p:spPr>
        <p:txBody>
          <a:bodyPr wrap="square">
            <a:spAutoFit/>
          </a:bodyPr>
          <a:lstStyle/>
          <a:p>
            <a:pPr algn="ctr"/>
            <a:r>
              <a:rPr lang="en-US" sz="2400" dirty="0"/>
              <a:t>Contrast</a:t>
            </a:r>
          </a:p>
        </p:txBody>
      </p:sp>
      <p:sp>
        <p:nvSpPr>
          <p:cNvPr id="51219" name="Rectangle 19"/>
          <p:cNvSpPr>
            <a:spLocks noChangeArrowheads="1"/>
          </p:cNvSpPr>
          <p:nvPr/>
        </p:nvSpPr>
        <p:spPr bwMode="auto">
          <a:xfrm>
            <a:off x="3515288" y="6228900"/>
            <a:ext cx="2596775" cy="461665"/>
          </a:xfrm>
          <a:prstGeom prst="rect">
            <a:avLst/>
          </a:prstGeom>
          <a:solidFill>
            <a:srgbClr val="FFFFFF"/>
          </a:solidFill>
          <a:ln>
            <a:noFill/>
          </a:ln>
        </p:spPr>
        <p:txBody>
          <a:bodyPr wrap="square">
            <a:spAutoFit/>
          </a:bodyPr>
          <a:lstStyle/>
          <a:p>
            <a:pPr algn="ctr"/>
            <a:r>
              <a:rPr lang="en-US" sz="2400" dirty="0"/>
              <a:t>Beam position</a:t>
            </a:r>
          </a:p>
        </p:txBody>
      </p:sp>
      <p:sp>
        <p:nvSpPr>
          <p:cNvPr id="5" name="Rectangle 4"/>
          <p:cNvSpPr/>
          <p:nvPr/>
        </p:nvSpPr>
        <p:spPr>
          <a:xfrm>
            <a:off x="3288496" y="2141621"/>
            <a:ext cx="1349416" cy="591373"/>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912" y="2247010"/>
            <a:ext cx="2357682" cy="259178"/>
          </a:xfrm>
          <a:prstGeom prst="rect">
            <a:avLst/>
          </a:prstGeom>
          <a:solidFill>
            <a:srgbClr val="FFFFFF"/>
          </a:solidFill>
        </p:spPr>
      </p:pic>
      <p:sp>
        <p:nvSpPr>
          <p:cNvPr id="14" name="Rectangle 13"/>
          <p:cNvSpPr/>
          <p:nvPr/>
        </p:nvSpPr>
        <p:spPr>
          <a:xfrm>
            <a:off x="3288496" y="5129077"/>
            <a:ext cx="1349416" cy="591373"/>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3655" y="2467427"/>
            <a:ext cx="2223110" cy="867555"/>
          </a:xfrm>
          <a:prstGeom prst="rect">
            <a:avLst/>
          </a:prstGeom>
        </p:spPr>
      </p:pic>
    </p:spTree>
    <p:extLst>
      <p:ext uri="{BB962C8B-B14F-4D97-AF65-F5344CB8AC3E}">
        <p14:creationId xmlns:p14="http://schemas.microsoft.com/office/powerpoint/2010/main" val="3661040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0"/>
            <a:ext cx="7772400" cy="1143000"/>
          </a:xfrm>
        </p:spPr>
        <p:txBody>
          <a:bodyPr>
            <a:normAutofit/>
          </a:bodyPr>
          <a:lstStyle/>
          <a:p>
            <a:r>
              <a:rPr lang="en-US" dirty="0" smtClean="0"/>
              <a:t>Polarizability measurements</a:t>
            </a:r>
            <a:endParaRPr lang="en-US" dirty="0"/>
          </a:p>
        </p:txBody>
      </p:sp>
      <p:sp>
        <p:nvSpPr>
          <p:cNvPr id="81926" name="Rectangle 6"/>
          <p:cNvSpPr>
            <a:spLocks noChangeArrowheads="1"/>
          </p:cNvSpPr>
          <p:nvPr/>
        </p:nvSpPr>
        <p:spPr bwMode="auto">
          <a:xfrm>
            <a:off x="5949950" y="1344613"/>
            <a:ext cx="285206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a:latin typeface="Gill Sans" charset="0"/>
              </a:rPr>
              <a:t>Statistical uncertainty</a:t>
            </a:r>
          </a:p>
        </p:txBody>
      </p:sp>
      <p:sp>
        <p:nvSpPr>
          <p:cNvPr id="81929" name="Rectangle 9"/>
          <p:cNvSpPr>
            <a:spLocks noChangeArrowheads="1"/>
          </p:cNvSpPr>
          <p:nvPr/>
        </p:nvSpPr>
        <p:spPr bwMode="auto">
          <a:xfrm>
            <a:off x="6977063" y="1824038"/>
            <a:ext cx="767909"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a:latin typeface="Gill Sans" charset="0"/>
              </a:rPr>
              <a:t>0.3%</a:t>
            </a:r>
          </a:p>
        </p:txBody>
      </p:sp>
      <p:sp>
        <p:nvSpPr>
          <p:cNvPr id="81933" name="Rectangle 13"/>
          <p:cNvSpPr>
            <a:spLocks noChangeArrowheads="1"/>
          </p:cNvSpPr>
          <p:nvPr/>
        </p:nvSpPr>
        <p:spPr bwMode="auto">
          <a:xfrm>
            <a:off x="304800" y="990600"/>
            <a:ext cx="5257800" cy="5029200"/>
          </a:xfrm>
          <a:prstGeom prst="rect">
            <a:avLst/>
          </a:prstGeom>
          <a:solidFill>
            <a:srgbClr val="FFFFFF"/>
          </a:solidFill>
          <a:ln w="9525">
            <a:noFill/>
            <a:miter lim="800000"/>
            <a:headEnd/>
            <a:tailEnd/>
          </a:ln>
        </p:spPr>
        <p:txBody>
          <a:bodyPr wrap="none" anchor="ctr"/>
          <a:lstStyle/>
          <a:p>
            <a:endParaRPr lang="en-US"/>
          </a:p>
        </p:txBody>
      </p:sp>
      <p:sp>
        <p:nvSpPr>
          <p:cNvPr id="81935" name="Rectangle 15"/>
          <p:cNvSpPr>
            <a:spLocks noChangeArrowheads="1"/>
          </p:cNvSpPr>
          <p:nvPr/>
        </p:nvSpPr>
        <p:spPr bwMode="auto">
          <a:xfrm>
            <a:off x="5875338" y="3249613"/>
            <a:ext cx="300595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a:latin typeface="Gill Sans" charset="0"/>
              </a:rPr>
              <a:t>Systematic uncertainty</a:t>
            </a:r>
          </a:p>
        </p:txBody>
      </p:sp>
      <p:sp>
        <p:nvSpPr>
          <p:cNvPr id="81936" name="Rectangle 16"/>
          <p:cNvSpPr>
            <a:spLocks noChangeArrowheads="1"/>
          </p:cNvSpPr>
          <p:nvPr/>
        </p:nvSpPr>
        <p:spPr bwMode="auto">
          <a:xfrm>
            <a:off x="6977063" y="3729038"/>
            <a:ext cx="767909"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a:latin typeface="Gill Sans" charset="0"/>
              </a:rPr>
              <a:t>0.9%</a:t>
            </a:r>
          </a:p>
        </p:txBody>
      </p:sp>
      <p:pic>
        <p:nvPicPr>
          <p:cNvPr id="2" name="Picture 1" descr="Fig5Result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21" y="984240"/>
            <a:ext cx="5390702" cy="5390702"/>
          </a:xfrm>
          <a:prstGeom prst="rect">
            <a:avLst/>
          </a:prstGeom>
        </p:spPr>
      </p:pic>
      <p:sp>
        <p:nvSpPr>
          <p:cNvPr id="3" name="Rectangle 2"/>
          <p:cNvSpPr/>
          <p:nvPr/>
        </p:nvSpPr>
        <p:spPr>
          <a:xfrm>
            <a:off x="635021" y="1143000"/>
            <a:ext cx="417492" cy="4876800"/>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81930" name="Object 10"/>
          <p:cNvGraphicFramePr>
            <a:graphicFrameLocks noChangeAspect="1"/>
          </p:cNvGraphicFramePr>
          <p:nvPr>
            <p:extLst>
              <p:ext uri="{D42A27DB-BD31-4B8C-83A1-F6EECF244321}">
                <p14:modId xmlns:p14="http://schemas.microsoft.com/office/powerpoint/2010/main" val="2198462796"/>
              </p:ext>
            </p:extLst>
          </p:nvPr>
        </p:nvGraphicFramePr>
        <p:xfrm>
          <a:off x="381000" y="1752600"/>
          <a:ext cx="654050" cy="482600"/>
        </p:xfrm>
        <a:graphic>
          <a:graphicData uri="http://schemas.openxmlformats.org/presentationml/2006/ole">
            <mc:AlternateContent xmlns:mc="http://schemas.openxmlformats.org/markup-compatibility/2006">
              <mc:Choice xmlns:v="urn:schemas-microsoft-com:vml" Requires="v">
                <p:oleObj spid="_x0000_s8365" name="Equation" r:id="rId5" imgW="241300" imgH="177800" progId="Equation.3">
                  <p:embed/>
                </p:oleObj>
              </mc:Choice>
              <mc:Fallback>
                <p:oleObj name="Equation" r:id="rId5" imgW="241300" imgH="177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752600"/>
                        <a:ext cx="654050" cy="482600"/>
                      </a:xfrm>
                      <a:prstGeom prst="rect">
                        <a:avLst/>
                      </a:prstGeom>
                      <a:solidFill>
                        <a:srgbClr val="FFFFFF"/>
                      </a:solidFill>
                      <a:ln>
                        <a:noFill/>
                      </a:ln>
                      <a:effectLst/>
                    </p:spPr>
                  </p:pic>
                </p:oleObj>
              </mc:Fallback>
            </mc:AlternateContent>
          </a:graphicData>
        </a:graphic>
      </p:graphicFrame>
      <p:graphicFrame>
        <p:nvGraphicFramePr>
          <p:cNvPr id="81931" name="Object 11"/>
          <p:cNvGraphicFramePr>
            <a:graphicFrameLocks noChangeAspect="1"/>
          </p:cNvGraphicFramePr>
          <p:nvPr>
            <p:extLst>
              <p:ext uri="{D42A27DB-BD31-4B8C-83A1-F6EECF244321}">
                <p14:modId xmlns:p14="http://schemas.microsoft.com/office/powerpoint/2010/main" val="2506130609"/>
              </p:ext>
            </p:extLst>
          </p:nvPr>
        </p:nvGraphicFramePr>
        <p:xfrm>
          <a:off x="431800" y="3200400"/>
          <a:ext cx="550863" cy="482600"/>
        </p:xfrm>
        <a:graphic>
          <a:graphicData uri="http://schemas.openxmlformats.org/presentationml/2006/ole">
            <mc:AlternateContent xmlns:mc="http://schemas.openxmlformats.org/markup-compatibility/2006">
              <mc:Choice xmlns:v="urn:schemas-microsoft-com:vml" Requires="v">
                <p:oleObj spid="_x0000_s8366" name="Equation" r:id="rId7" imgW="203200" imgH="177800" progId="Equation.3">
                  <p:embed/>
                </p:oleObj>
              </mc:Choice>
              <mc:Fallback>
                <p:oleObj name="Equation" r:id="rId7" imgW="203200" imgH="177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00" y="3200400"/>
                        <a:ext cx="550863" cy="482600"/>
                      </a:xfrm>
                      <a:prstGeom prst="rect">
                        <a:avLst/>
                      </a:prstGeom>
                      <a:solidFill>
                        <a:srgbClr val="FFFFFF"/>
                      </a:solidFill>
                      <a:ln>
                        <a:noFill/>
                      </a:ln>
                      <a:effectLst/>
                    </p:spPr>
                  </p:pic>
                </p:oleObj>
              </mc:Fallback>
            </mc:AlternateContent>
          </a:graphicData>
        </a:graphic>
      </p:graphicFrame>
      <p:graphicFrame>
        <p:nvGraphicFramePr>
          <p:cNvPr id="81932" name="Object 12"/>
          <p:cNvGraphicFramePr>
            <a:graphicFrameLocks noChangeAspect="1"/>
          </p:cNvGraphicFramePr>
          <p:nvPr>
            <p:extLst>
              <p:ext uri="{D42A27DB-BD31-4B8C-83A1-F6EECF244321}">
                <p14:modId xmlns:p14="http://schemas.microsoft.com/office/powerpoint/2010/main" val="2505842197"/>
              </p:ext>
            </p:extLst>
          </p:nvPr>
        </p:nvGraphicFramePr>
        <p:xfrm>
          <a:off x="363538" y="4815120"/>
          <a:ext cx="688975" cy="482600"/>
        </p:xfrm>
        <a:graphic>
          <a:graphicData uri="http://schemas.openxmlformats.org/presentationml/2006/ole">
            <mc:AlternateContent xmlns:mc="http://schemas.openxmlformats.org/markup-compatibility/2006">
              <mc:Choice xmlns:v="urn:schemas-microsoft-com:vml" Requires="v">
                <p:oleObj spid="_x0000_s8367" name="Equation" r:id="rId9" imgW="254000" imgH="177800" progId="Equation.3">
                  <p:embed/>
                </p:oleObj>
              </mc:Choice>
              <mc:Fallback>
                <p:oleObj name="Equation" r:id="rId9" imgW="254000" imgH="177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538" y="4815120"/>
                        <a:ext cx="688975" cy="482600"/>
                      </a:xfrm>
                      <a:prstGeom prst="rect">
                        <a:avLst/>
                      </a:prstGeom>
                      <a:solidFill>
                        <a:srgbClr val="FFFFFF"/>
                      </a:solidFill>
                      <a:ln>
                        <a:noFill/>
                      </a:ln>
                      <a:effectLst/>
                    </p:spPr>
                  </p:pic>
                </p:oleObj>
              </mc:Fallback>
            </mc:AlternateContent>
          </a:graphicData>
        </a:graphic>
      </p:graphicFrame>
    </p:spTree>
    <p:extLst>
      <p:ext uri="{BB962C8B-B14F-4D97-AF65-F5344CB8AC3E}">
        <p14:creationId xmlns:p14="http://schemas.microsoft.com/office/powerpoint/2010/main" val="10186065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685800" y="-76200"/>
            <a:ext cx="7772400" cy="1143000"/>
          </a:xfrm>
        </p:spPr>
        <p:txBody>
          <a:bodyPr/>
          <a:lstStyle/>
          <a:p>
            <a:r>
              <a:rPr lang="en-US" dirty="0"/>
              <a:t>Testing theory with </a:t>
            </a:r>
            <a:r>
              <a:rPr lang="en-US" dirty="0">
                <a:sym typeface="Symbol" charset="0"/>
              </a:rPr>
              <a:t></a:t>
            </a:r>
            <a:r>
              <a:rPr lang="en-US" dirty="0"/>
              <a:t> ratios</a:t>
            </a:r>
          </a:p>
        </p:txBody>
      </p:sp>
      <p:sp>
        <p:nvSpPr>
          <p:cNvPr id="82955" name="Rectangle 1035"/>
          <p:cNvSpPr>
            <a:spLocks noChangeArrowheads="1"/>
          </p:cNvSpPr>
          <p:nvPr/>
        </p:nvSpPr>
        <p:spPr bwMode="auto">
          <a:xfrm>
            <a:off x="6506040" y="1887952"/>
            <a:ext cx="2281945"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800" dirty="0">
                <a:latin typeface="Gill Sans" charset="0"/>
              </a:rPr>
              <a:t>0.3</a:t>
            </a:r>
            <a:r>
              <a:rPr lang="en-US" sz="2800" dirty="0" smtClean="0">
                <a:latin typeface="Gill Sans" charset="0"/>
              </a:rPr>
              <a:t>% precision</a:t>
            </a:r>
            <a:endParaRPr lang="en-US" sz="2800" dirty="0">
              <a:latin typeface="Gill Sans" charset="0"/>
            </a:endParaRPr>
          </a:p>
        </p:txBody>
      </p:sp>
      <p:cxnSp>
        <p:nvCxnSpPr>
          <p:cNvPr id="82956" name="AutoShape 1036"/>
          <p:cNvCxnSpPr>
            <a:cxnSpLocks noChangeShapeType="1"/>
            <a:endCxn id="82957" idx="1"/>
          </p:cNvCxnSpPr>
          <p:nvPr/>
        </p:nvCxnSpPr>
        <p:spPr bwMode="auto">
          <a:xfrm rot="16200000">
            <a:off x="5681663" y="1473887"/>
            <a:ext cx="654050" cy="282575"/>
          </a:xfrm>
          <a:prstGeom prst="curvedConnector2">
            <a:avLst/>
          </a:prstGeom>
          <a:noFill/>
          <a:ln w="76200">
            <a:solidFill>
              <a:srgbClr val="E82B26"/>
            </a:solidFill>
            <a:round/>
            <a:headEnd type="triangle" w="med" len="med"/>
            <a:tailEnd/>
          </a:ln>
          <a:extLst>
            <a:ext uri="{909E8E84-426E-40dd-AFC4-6F175D3DCCD1}">
              <a14:hiddenFill xmlns:a14="http://schemas.microsoft.com/office/drawing/2010/main">
                <a:noFill/>
              </a14:hiddenFill>
            </a:ext>
          </a:extLst>
        </p:spPr>
      </p:cxnSp>
      <p:sp>
        <p:nvSpPr>
          <p:cNvPr id="82957" name="Rectangle 1037"/>
          <p:cNvSpPr>
            <a:spLocks noChangeArrowheads="1"/>
          </p:cNvSpPr>
          <p:nvPr/>
        </p:nvSpPr>
        <p:spPr bwMode="auto">
          <a:xfrm>
            <a:off x="6149975" y="1027800"/>
            <a:ext cx="299402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800">
                <a:solidFill>
                  <a:srgbClr val="E82B26"/>
                </a:solidFill>
                <a:latin typeface="Gill Sans" charset="0"/>
              </a:rPr>
              <a:t>Our measurements</a:t>
            </a:r>
          </a:p>
        </p:txBody>
      </p:sp>
      <p:pic>
        <p:nvPicPr>
          <p:cNvPr id="2" name="Picture 1" descr="Fig6NaKRbHistoricalRatio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374" y="1044120"/>
            <a:ext cx="5244661" cy="5244661"/>
          </a:xfrm>
          <a:prstGeom prst="rect">
            <a:avLst/>
          </a:prstGeom>
        </p:spPr>
      </p:pic>
      <p:sp>
        <p:nvSpPr>
          <p:cNvPr id="82961" name="Rectangle 1041"/>
          <p:cNvSpPr>
            <a:spLocks noChangeArrowheads="1"/>
          </p:cNvSpPr>
          <p:nvPr/>
        </p:nvSpPr>
        <p:spPr bwMode="auto">
          <a:xfrm>
            <a:off x="491220" y="1104000"/>
            <a:ext cx="1371600" cy="4114800"/>
          </a:xfrm>
          <a:prstGeom prst="rect">
            <a:avLst/>
          </a:prstGeom>
          <a:solidFill>
            <a:srgbClr val="FFFFFF"/>
          </a:solidFill>
          <a:ln>
            <a:noFill/>
          </a:ln>
        </p:spPr>
        <p:txBody>
          <a:bodyPr wrap="none" anchor="ctr"/>
          <a:lstStyle/>
          <a:p>
            <a:endParaRPr lang="en-US"/>
          </a:p>
        </p:txBody>
      </p:sp>
      <p:graphicFrame>
        <p:nvGraphicFramePr>
          <p:cNvPr id="82958" name="Object 1038"/>
          <p:cNvGraphicFramePr>
            <a:graphicFrameLocks noChangeAspect="1"/>
          </p:cNvGraphicFramePr>
          <p:nvPr>
            <p:extLst>
              <p:ext uri="{D42A27DB-BD31-4B8C-83A1-F6EECF244321}">
                <p14:modId xmlns:p14="http://schemas.microsoft.com/office/powerpoint/2010/main" val="169367432"/>
              </p:ext>
            </p:extLst>
          </p:nvPr>
        </p:nvGraphicFramePr>
        <p:xfrm>
          <a:off x="567420" y="1713600"/>
          <a:ext cx="1214438" cy="395288"/>
        </p:xfrm>
        <a:graphic>
          <a:graphicData uri="http://schemas.openxmlformats.org/presentationml/2006/ole">
            <mc:AlternateContent xmlns:mc="http://schemas.openxmlformats.org/markup-compatibility/2006">
              <mc:Choice xmlns:v="urn:schemas-microsoft-com:vml" Requires="v">
                <p:oleObj spid="_x0000_s10410" name="Equation" r:id="rId5" imgW="546100" imgH="177800" progId="Equation.3">
                  <p:embed/>
                </p:oleObj>
              </mc:Choice>
              <mc:Fallback>
                <p:oleObj name="Equation" r:id="rId5" imgW="546100" imgH="177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420" y="1713600"/>
                        <a:ext cx="1214438" cy="395288"/>
                      </a:xfrm>
                      <a:prstGeom prst="rect">
                        <a:avLst/>
                      </a:prstGeom>
                      <a:solidFill>
                        <a:srgbClr val="FFFFFF"/>
                      </a:solidFill>
                      <a:ln>
                        <a:noFill/>
                      </a:ln>
                      <a:effectLst/>
                    </p:spPr>
                  </p:pic>
                </p:oleObj>
              </mc:Fallback>
            </mc:AlternateContent>
          </a:graphicData>
        </a:graphic>
      </p:graphicFrame>
      <p:graphicFrame>
        <p:nvGraphicFramePr>
          <p:cNvPr id="82959" name="Object 1039"/>
          <p:cNvGraphicFramePr>
            <a:graphicFrameLocks noChangeAspect="1"/>
          </p:cNvGraphicFramePr>
          <p:nvPr>
            <p:extLst>
              <p:ext uri="{D42A27DB-BD31-4B8C-83A1-F6EECF244321}">
                <p14:modId xmlns:p14="http://schemas.microsoft.com/office/powerpoint/2010/main" val="4118577703"/>
              </p:ext>
            </p:extLst>
          </p:nvPr>
        </p:nvGraphicFramePr>
        <p:xfrm>
          <a:off x="610283" y="3009000"/>
          <a:ext cx="1128712" cy="395288"/>
        </p:xfrm>
        <a:graphic>
          <a:graphicData uri="http://schemas.openxmlformats.org/presentationml/2006/ole">
            <mc:AlternateContent xmlns:mc="http://schemas.openxmlformats.org/markup-compatibility/2006">
              <mc:Choice xmlns:v="urn:schemas-microsoft-com:vml" Requires="v">
                <p:oleObj spid="_x0000_s10411" name="Equation" r:id="rId7" imgW="508000" imgH="177800" progId="Equation.3">
                  <p:embed/>
                </p:oleObj>
              </mc:Choice>
              <mc:Fallback>
                <p:oleObj name="Equation" r:id="rId7" imgW="508000" imgH="177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283" y="3009000"/>
                        <a:ext cx="1128712" cy="395288"/>
                      </a:xfrm>
                      <a:prstGeom prst="rect">
                        <a:avLst/>
                      </a:prstGeom>
                      <a:solidFill>
                        <a:srgbClr val="FFFFFF"/>
                      </a:solidFill>
                      <a:ln>
                        <a:noFill/>
                      </a:ln>
                      <a:effectLst/>
                    </p:spPr>
                  </p:pic>
                </p:oleObj>
              </mc:Fallback>
            </mc:AlternateContent>
          </a:graphicData>
        </a:graphic>
      </p:graphicFrame>
      <p:graphicFrame>
        <p:nvGraphicFramePr>
          <p:cNvPr id="82960" name="Object 1040"/>
          <p:cNvGraphicFramePr>
            <a:graphicFrameLocks noChangeAspect="1"/>
          </p:cNvGraphicFramePr>
          <p:nvPr>
            <p:extLst>
              <p:ext uri="{D42A27DB-BD31-4B8C-83A1-F6EECF244321}">
                <p14:modId xmlns:p14="http://schemas.microsoft.com/office/powerpoint/2010/main" val="245494001"/>
              </p:ext>
            </p:extLst>
          </p:nvPr>
        </p:nvGraphicFramePr>
        <p:xfrm>
          <a:off x="610283" y="4304400"/>
          <a:ext cx="1128712" cy="395288"/>
        </p:xfrm>
        <a:graphic>
          <a:graphicData uri="http://schemas.openxmlformats.org/presentationml/2006/ole">
            <mc:AlternateContent xmlns:mc="http://schemas.openxmlformats.org/markup-compatibility/2006">
              <mc:Choice xmlns:v="urn:schemas-microsoft-com:vml" Requires="v">
                <p:oleObj spid="_x0000_s10412" name="Equation" r:id="rId9" imgW="508000" imgH="177800" progId="Equation.3">
                  <p:embed/>
                </p:oleObj>
              </mc:Choice>
              <mc:Fallback>
                <p:oleObj name="Equation" r:id="rId9" imgW="508000" imgH="177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283" y="4304400"/>
                        <a:ext cx="1128712" cy="395288"/>
                      </a:xfrm>
                      <a:prstGeom prst="rect">
                        <a:avLst/>
                      </a:prstGeom>
                      <a:solidFill>
                        <a:srgbClr val="FFFFFF"/>
                      </a:solidFill>
                      <a:ln>
                        <a:noFill/>
                      </a:ln>
                      <a:effectLst/>
                    </p:spPr>
                  </p:pic>
                </p:oleObj>
              </mc:Fallback>
            </mc:AlternateContent>
          </a:graphicData>
        </a:graphic>
      </p:graphicFrame>
    </p:spTree>
    <p:extLst>
      <p:ext uri="{BB962C8B-B14F-4D97-AF65-F5344CB8AC3E}">
        <p14:creationId xmlns:p14="http://schemas.microsoft.com/office/powerpoint/2010/main" val="36290278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381000"/>
            <a:ext cx="7772400" cy="1143000"/>
          </a:xfrm>
        </p:spPr>
        <p:txBody>
          <a:bodyPr>
            <a:normAutofit fontScale="90000"/>
          </a:bodyPr>
          <a:lstStyle/>
          <a:p>
            <a:r>
              <a:rPr lang="en-US">
                <a:latin typeface="Gill Sans" charset="0"/>
              </a:rPr>
              <a:t>Combining ratio and absolute measurements</a:t>
            </a:r>
          </a:p>
        </p:txBody>
      </p:sp>
      <p:sp>
        <p:nvSpPr>
          <p:cNvPr id="93188" name="Rectangle 4"/>
          <p:cNvSpPr>
            <a:spLocks noChangeArrowheads="1"/>
          </p:cNvSpPr>
          <p:nvPr/>
        </p:nvSpPr>
        <p:spPr bwMode="auto">
          <a:xfrm>
            <a:off x="152400" y="2071688"/>
            <a:ext cx="2209800"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r>
              <a:rPr lang="en-US" sz="2400" dirty="0">
                <a:latin typeface="Gill Sans" charset="0"/>
              </a:rPr>
              <a:t>Our ratio measurements</a:t>
            </a:r>
          </a:p>
        </p:txBody>
      </p:sp>
      <p:graphicFrame>
        <p:nvGraphicFramePr>
          <p:cNvPr id="93189" name="Object 5"/>
          <p:cNvGraphicFramePr>
            <a:graphicFrameLocks noChangeAspect="1"/>
          </p:cNvGraphicFramePr>
          <p:nvPr/>
        </p:nvGraphicFramePr>
        <p:xfrm>
          <a:off x="522288" y="3152775"/>
          <a:ext cx="1470025" cy="477838"/>
        </p:xfrm>
        <a:graphic>
          <a:graphicData uri="http://schemas.openxmlformats.org/presentationml/2006/ole">
            <mc:AlternateContent xmlns:mc="http://schemas.openxmlformats.org/markup-compatibility/2006">
              <mc:Choice xmlns:v="urn:schemas-microsoft-com:vml" Requires="v">
                <p:oleObj spid="_x0000_s12573" name="Equation" r:id="rId4" imgW="546100" imgH="177800" progId="Equation.3">
                  <p:embed/>
                </p:oleObj>
              </mc:Choice>
              <mc:Fallback>
                <p:oleObj name="Equation" r:id="rId4" imgW="546100" imgH="177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8" y="3152775"/>
                        <a:ext cx="1470025"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3190" name="Object 6"/>
          <p:cNvGraphicFramePr>
            <a:graphicFrameLocks noChangeAspect="1"/>
          </p:cNvGraphicFramePr>
          <p:nvPr/>
        </p:nvGraphicFramePr>
        <p:xfrm>
          <a:off x="574675" y="4108450"/>
          <a:ext cx="1365250" cy="477838"/>
        </p:xfrm>
        <a:graphic>
          <a:graphicData uri="http://schemas.openxmlformats.org/presentationml/2006/ole">
            <mc:AlternateContent xmlns:mc="http://schemas.openxmlformats.org/markup-compatibility/2006">
              <mc:Choice xmlns:v="urn:schemas-microsoft-com:vml" Requires="v">
                <p:oleObj spid="_x0000_s12574" name="Equation" r:id="rId6" imgW="508000" imgH="177800" progId="Equation.3">
                  <p:embed/>
                </p:oleObj>
              </mc:Choice>
              <mc:Fallback>
                <p:oleObj name="Equation" r:id="rId6" imgW="508000" imgH="177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675" y="4108450"/>
                        <a:ext cx="136525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3191" name="Rectangle 7"/>
          <p:cNvSpPr>
            <a:spLocks noChangeArrowheads="1"/>
          </p:cNvSpPr>
          <p:nvPr/>
        </p:nvSpPr>
        <p:spPr bwMode="auto">
          <a:xfrm>
            <a:off x="2554418" y="2254250"/>
            <a:ext cx="338554"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dirty="0">
                <a:latin typeface="Helvetica" charset="0"/>
              </a:rPr>
              <a:t>x</a:t>
            </a:r>
          </a:p>
        </p:txBody>
      </p:sp>
      <p:sp>
        <p:nvSpPr>
          <p:cNvPr id="93192" name="Rectangle 8"/>
          <p:cNvSpPr>
            <a:spLocks noChangeArrowheads="1"/>
          </p:cNvSpPr>
          <p:nvPr/>
        </p:nvSpPr>
        <p:spPr bwMode="auto">
          <a:xfrm>
            <a:off x="3114675" y="2073275"/>
            <a:ext cx="2447925"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r>
              <a:rPr lang="en-US" sz="2400" dirty="0">
                <a:latin typeface="Gill Sans" charset="0"/>
              </a:rPr>
              <a:t>Ekstrom/Pritchard </a:t>
            </a:r>
            <a:r>
              <a:rPr lang="en-US" sz="2400" dirty="0" smtClean="0">
                <a:latin typeface="Gill Sans" charset="0"/>
              </a:rPr>
              <a:t>absolute </a:t>
            </a:r>
            <a:r>
              <a:rPr lang="en-US" sz="2400" dirty="0" smtClean="0">
                <a:latin typeface="Symbol" charset="2"/>
                <a:cs typeface="Symbol" charset="2"/>
              </a:rPr>
              <a:t>a</a:t>
            </a:r>
            <a:r>
              <a:rPr lang="en-US" sz="2400" baseline="-25000" dirty="0" smtClean="0">
                <a:latin typeface="Gill Sans" charset="0"/>
              </a:rPr>
              <a:t>Na</a:t>
            </a:r>
            <a:endParaRPr lang="en-US" sz="2400" baseline="-25000" dirty="0">
              <a:latin typeface="Gill Sans" charset="0"/>
            </a:endParaRPr>
          </a:p>
        </p:txBody>
      </p:sp>
      <p:graphicFrame>
        <p:nvGraphicFramePr>
          <p:cNvPr id="93193" name="Object 9"/>
          <p:cNvGraphicFramePr>
            <a:graphicFrameLocks noChangeAspect="1"/>
          </p:cNvGraphicFramePr>
          <p:nvPr/>
        </p:nvGraphicFramePr>
        <p:xfrm>
          <a:off x="3997325" y="3609975"/>
          <a:ext cx="684213" cy="477838"/>
        </p:xfrm>
        <a:graphic>
          <a:graphicData uri="http://schemas.openxmlformats.org/presentationml/2006/ole">
            <mc:AlternateContent xmlns:mc="http://schemas.openxmlformats.org/markup-compatibility/2006">
              <mc:Choice xmlns:v="urn:schemas-microsoft-com:vml" Requires="v">
                <p:oleObj spid="_x0000_s12575" name="Equation" r:id="rId8" imgW="254000" imgH="177800" progId="Equation.3">
                  <p:embed/>
                </p:oleObj>
              </mc:Choice>
              <mc:Fallback>
                <p:oleObj name="Equation" r:id="rId8" imgW="254000" imgH="177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7325" y="3609975"/>
                        <a:ext cx="68421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3194" name="Rectangle 10"/>
          <p:cNvSpPr>
            <a:spLocks noChangeArrowheads="1"/>
          </p:cNvSpPr>
          <p:nvPr/>
        </p:nvSpPr>
        <p:spPr bwMode="auto">
          <a:xfrm>
            <a:off x="3957638" y="4953000"/>
            <a:ext cx="865116"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800">
                <a:solidFill>
                  <a:srgbClr val="E82B26"/>
                </a:solidFill>
                <a:latin typeface="Gill Sans" charset="0"/>
              </a:rPr>
              <a:t>0.4%</a:t>
            </a:r>
          </a:p>
        </p:txBody>
      </p:sp>
      <p:sp>
        <p:nvSpPr>
          <p:cNvPr id="93195" name="Rectangle 11"/>
          <p:cNvSpPr>
            <a:spLocks noChangeArrowheads="1"/>
          </p:cNvSpPr>
          <p:nvPr/>
        </p:nvSpPr>
        <p:spPr bwMode="auto">
          <a:xfrm>
            <a:off x="876300" y="4953000"/>
            <a:ext cx="865116"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800">
                <a:solidFill>
                  <a:srgbClr val="E82B26"/>
                </a:solidFill>
                <a:latin typeface="Gill Sans" charset="0"/>
              </a:rPr>
              <a:t>0.3%</a:t>
            </a:r>
          </a:p>
        </p:txBody>
      </p:sp>
      <p:sp>
        <p:nvSpPr>
          <p:cNvPr id="93196" name="Rectangle 12"/>
          <p:cNvSpPr>
            <a:spLocks noChangeArrowheads="1"/>
          </p:cNvSpPr>
          <p:nvPr/>
        </p:nvSpPr>
        <p:spPr bwMode="auto">
          <a:xfrm>
            <a:off x="7162800" y="4954588"/>
            <a:ext cx="865116"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800">
                <a:solidFill>
                  <a:srgbClr val="E82B26"/>
                </a:solidFill>
                <a:latin typeface="Gill Sans" charset="0"/>
              </a:rPr>
              <a:t>0.5%</a:t>
            </a:r>
          </a:p>
        </p:txBody>
      </p:sp>
      <p:sp>
        <p:nvSpPr>
          <p:cNvPr id="93197" name="Rectangle 13"/>
          <p:cNvSpPr>
            <a:spLocks noChangeArrowheads="1"/>
          </p:cNvSpPr>
          <p:nvPr/>
        </p:nvSpPr>
        <p:spPr bwMode="auto">
          <a:xfrm>
            <a:off x="5786569" y="2254250"/>
            <a:ext cx="36440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dirty="0">
                <a:latin typeface="Gill Sans" charset="0"/>
              </a:rPr>
              <a:t>=</a:t>
            </a:r>
          </a:p>
        </p:txBody>
      </p:sp>
      <p:sp>
        <p:nvSpPr>
          <p:cNvPr id="93198" name="Rectangle 14"/>
          <p:cNvSpPr>
            <a:spLocks noChangeArrowheads="1"/>
          </p:cNvSpPr>
          <p:nvPr/>
        </p:nvSpPr>
        <p:spPr bwMode="auto">
          <a:xfrm>
            <a:off x="6248400" y="2071688"/>
            <a:ext cx="2590800"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r>
              <a:rPr lang="en-US" sz="2400">
                <a:latin typeface="Gill Sans" charset="0"/>
              </a:rPr>
              <a:t>Best measurement uncertainty</a:t>
            </a:r>
          </a:p>
        </p:txBody>
      </p:sp>
      <p:graphicFrame>
        <p:nvGraphicFramePr>
          <p:cNvPr id="93200" name="Object 16"/>
          <p:cNvGraphicFramePr>
            <a:graphicFrameLocks noChangeAspect="1"/>
          </p:cNvGraphicFramePr>
          <p:nvPr/>
        </p:nvGraphicFramePr>
        <p:xfrm>
          <a:off x="7219950" y="3152775"/>
          <a:ext cx="649288" cy="477838"/>
        </p:xfrm>
        <a:graphic>
          <a:graphicData uri="http://schemas.openxmlformats.org/presentationml/2006/ole">
            <mc:AlternateContent xmlns:mc="http://schemas.openxmlformats.org/markup-compatibility/2006">
              <mc:Choice xmlns:v="urn:schemas-microsoft-com:vml" Requires="v">
                <p:oleObj spid="_x0000_s12576" name="Equation" r:id="rId10" imgW="241300" imgH="177800" progId="Equation.3">
                  <p:embed/>
                </p:oleObj>
              </mc:Choice>
              <mc:Fallback>
                <p:oleObj name="Equation" r:id="rId10" imgW="241300" imgH="177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19950" y="3152775"/>
                        <a:ext cx="6492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3201" name="Object 17"/>
          <p:cNvGraphicFramePr>
            <a:graphicFrameLocks noChangeAspect="1"/>
          </p:cNvGraphicFramePr>
          <p:nvPr/>
        </p:nvGraphicFramePr>
        <p:xfrm>
          <a:off x="7270750" y="4108450"/>
          <a:ext cx="546100" cy="479425"/>
        </p:xfrm>
        <a:graphic>
          <a:graphicData uri="http://schemas.openxmlformats.org/presentationml/2006/ole">
            <mc:AlternateContent xmlns:mc="http://schemas.openxmlformats.org/markup-compatibility/2006">
              <mc:Choice xmlns:v="urn:schemas-microsoft-com:vml" Requires="v">
                <p:oleObj spid="_x0000_s12577" name="Equation" r:id="rId12" imgW="203200" imgH="177800" progId="Equation.3">
                  <p:embed/>
                </p:oleObj>
              </mc:Choice>
              <mc:Fallback>
                <p:oleObj name="Equation" r:id="rId12" imgW="203200" imgH="177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70750" y="4108450"/>
                        <a:ext cx="5461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cxnSp>
        <p:nvCxnSpPr>
          <p:cNvPr id="3" name="Straight Connector 2"/>
          <p:cNvCxnSpPr/>
          <p:nvPr/>
        </p:nvCxnSpPr>
        <p:spPr>
          <a:xfrm>
            <a:off x="272151" y="2983652"/>
            <a:ext cx="8567049"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7"/>
          <p:cNvSpPr>
            <a:spLocks noChangeArrowheads="1"/>
          </p:cNvSpPr>
          <p:nvPr/>
        </p:nvSpPr>
        <p:spPr bwMode="auto">
          <a:xfrm>
            <a:off x="2554418" y="3660648"/>
            <a:ext cx="338554"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dirty="0">
                <a:latin typeface="Helvetica" charset="0"/>
              </a:rPr>
              <a:t>x</a:t>
            </a:r>
          </a:p>
        </p:txBody>
      </p:sp>
      <p:sp>
        <p:nvSpPr>
          <p:cNvPr id="20" name="Rectangle 13"/>
          <p:cNvSpPr>
            <a:spLocks noChangeArrowheads="1"/>
          </p:cNvSpPr>
          <p:nvPr/>
        </p:nvSpPr>
        <p:spPr bwMode="auto">
          <a:xfrm>
            <a:off x="5786569" y="3660648"/>
            <a:ext cx="36440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a:latin typeface="Gill Sans" charset="0"/>
              </a:rPr>
              <a:t>=</a:t>
            </a:r>
          </a:p>
        </p:txBody>
      </p:sp>
    </p:spTree>
    <p:extLst>
      <p:ext uri="{BB962C8B-B14F-4D97-AF65-F5344CB8AC3E}">
        <p14:creationId xmlns:p14="http://schemas.microsoft.com/office/powerpoint/2010/main" val="33294276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228600"/>
            <a:ext cx="8001000" cy="1143000"/>
          </a:xfrm>
        </p:spPr>
        <p:txBody>
          <a:bodyPr/>
          <a:lstStyle/>
          <a:p>
            <a:r>
              <a:rPr lang="en-US">
                <a:latin typeface="Gill Sans" charset="0"/>
              </a:rPr>
              <a:t>What limits the uncertainty in</a:t>
            </a:r>
            <a:r>
              <a:rPr lang="en-US"/>
              <a:t> </a:t>
            </a:r>
            <a:r>
              <a:rPr lang="en-US">
                <a:latin typeface="Symbol" charset="0"/>
                <a:sym typeface="Symbol" charset="0"/>
              </a:rPr>
              <a:t></a:t>
            </a:r>
            <a:r>
              <a:rPr lang="en-US"/>
              <a:t>?</a:t>
            </a:r>
          </a:p>
        </p:txBody>
      </p:sp>
      <p:graphicFrame>
        <p:nvGraphicFramePr>
          <p:cNvPr id="52237" name="Object 13"/>
          <p:cNvGraphicFramePr>
            <a:graphicFrameLocks noChangeAspect="1"/>
          </p:cNvGraphicFramePr>
          <p:nvPr>
            <p:extLst>
              <p:ext uri="{D42A27DB-BD31-4B8C-83A1-F6EECF244321}">
                <p14:modId xmlns:p14="http://schemas.microsoft.com/office/powerpoint/2010/main" val="2940412324"/>
              </p:ext>
            </p:extLst>
          </p:nvPr>
        </p:nvGraphicFramePr>
        <p:xfrm>
          <a:off x="6527800" y="3117850"/>
          <a:ext cx="1676400" cy="869950"/>
        </p:xfrm>
        <a:graphic>
          <a:graphicData uri="http://schemas.openxmlformats.org/presentationml/2006/ole">
            <mc:AlternateContent xmlns:mc="http://schemas.openxmlformats.org/markup-compatibility/2006">
              <mc:Choice xmlns:v="urn:schemas-microsoft-com:vml" Requires="v">
                <p:oleObj spid="_x0000_s14461" name="Equation" r:id="rId4" imgW="685800" imgH="355600" progId="Equation.3">
                  <p:embed/>
                </p:oleObj>
              </mc:Choice>
              <mc:Fallback>
                <p:oleObj name="Equation" r:id="rId4" imgW="6858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800" y="3117850"/>
                        <a:ext cx="16764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2238" name="Object 14"/>
          <p:cNvGraphicFramePr>
            <a:graphicFrameLocks noChangeAspect="1"/>
          </p:cNvGraphicFramePr>
          <p:nvPr>
            <p:extLst>
              <p:ext uri="{D42A27DB-BD31-4B8C-83A1-F6EECF244321}">
                <p14:modId xmlns:p14="http://schemas.microsoft.com/office/powerpoint/2010/main" val="3393304406"/>
              </p:ext>
            </p:extLst>
          </p:nvPr>
        </p:nvGraphicFramePr>
        <p:xfrm>
          <a:off x="5969000" y="4273532"/>
          <a:ext cx="2235200" cy="963612"/>
        </p:xfrm>
        <a:graphic>
          <a:graphicData uri="http://schemas.openxmlformats.org/presentationml/2006/ole">
            <mc:AlternateContent xmlns:mc="http://schemas.openxmlformats.org/markup-compatibility/2006">
              <mc:Choice xmlns:v="urn:schemas-microsoft-com:vml" Requires="v">
                <p:oleObj spid="_x0000_s14462" name="Equation" r:id="rId6" imgW="914400" imgH="393700" progId="Equation.3">
                  <p:embed/>
                </p:oleObj>
              </mc:Choice>
              <mc:Fallback>
                <p:oleObj name="Equation" r:id="rId6" imgW="9144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9000" y="4273532"/>
                        <a:ext cx="2235200"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4" name="Picture 3" descr="pra2010uncBudget.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630" y="2562888"/>
            <a:ext cx="4787328" cy="4050815"/>
          </a:xfrm>
          <a:prstGeom prst="rect">
            <a:avLst/>
          </a:prstGeom>
        </p:spPr>
      </p:pic>
      <p:pic>
        <p:nvPicPr>
          <p:cNvPr id="2" name="Picture 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38095" y="1394280"/>
            <a:ext cx="2467811" cy="979866"/>
          </a:xfrm>
          <a:prstGeom prst="rect">
            <a:avLst/>
          </a:prstGeom>
        </p:spPr>
      </p:pic>
    </p:spTree>
    <p:extLst>
      <p:ext uri="{BB962C8B-B14F-4D97-AF65-F5344CB8AC3E}">
        <p14:creationId xmlns:p14="http://schemas.microsoft.com/office/powerpoint/2010/main" val="3492708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generation experiment</a:t>
            </a:r>
            <a:endParaRPr lang="en-US" dirty="0"/>
          </a:p>
        </p:txBody>
      </p:sp>
      <p:sp>
        <p:nvSpPr>
          <p:cNvPr id="5" name="TextBox 4"/>
          <p:cNvSpPr txBox="1"/>
          <p:nvPr/>
        </p:nvSpPr>
        <p:spPr>
          <a:xfrm>
            <a:off x="457200" y="1417638"/>
            <a:ext cx="2585413" cy="923330"/>
          </a:xfrm>
          <a:prstGeom prst="rect">
            <a:avLst/>
          </a:prstGeom>
          <a:noFill/>
        </p:spPr>
        <p:txBody>
          <a:bodyPr wrap="none" rtlCol="0">
            <a:spAutoFit/>
          </a:bodyPr>
          <a:lstStyle/>
          <a:p>
            <a:r>
              <a:rPr lang="en-US" u="sng" dirty="0" smtClean="0"/>
              <a:t>Holmgren et al </a:t>
            </a:r>
            <a:r>
              <a:rPr lang="en-US" u="sng" dirty="0" smtClean="0"/>
              <a:t>PRA 2010</a:t>
            </a:r>
          </a:p>
          <a:p>
            <a:r>
              <a:rPr lang="en-US" dirty="0" smtClean="0"/>
              <a:t>1.0% uncertainty</a:t>
            </a:r>
          </a:p>
          <a:p>
            <a:r>
              <a:rPr lang="en-US" dirty="0" smtClean="0"/>
              <a:t>0.3% precision (Na, K, Rb)</a:t>
            </a:r>
            <a:endParaRPr lang="en-US" dirty="0"/>
          </a:p>
        </p:txBody>
      </p:sp>
      <p:sp>
        <p:nvSpPr>
          <p:cNvPr id="6" name="TextBox 5"/>
          <p:cNvSpPr txBox="1"/>
          <p:nvPr/>
        </p:nvSpPr>
        <p:spPr>
          <a:xfrm>
            <a:off x="3744061" y="1417638"/>
            <a:ext cx="3166665" cy="923330"/>
          </a:xfrm>
          <a:prstGeom prst="rect">
            <a:avLst/>
          </a:prstGeom>
          <a:noFill/>
        </p:spPr>
        <p:txBody>
          <a:bodyPr wrap="none" rtlCol="0">
            <a:spAutoFit/>
          </a:bodyPr>
          <a:lstStyle/>
          <a:p>
            <a:r>
              <a:rPr lang="en-US" u="sng" dirty="0" err="1" smtClean="0"/>
              <a:t>Hromada</a:t>
            </a:r>
            <a:r>
              <a:rPr lang="en-US" u="sng" dirty="0" smtClean="0"/>
              <a:t> </a:t>
            </a:r>
            <a:r>
              <a:rPr lang="en-US" u="sng" dirty="0" smtClean="0"/>
              <a:t>et al 2012 </a:t>
            </a:r>
            <a:r>
              <a:rPr lang="en-US" u="sng" dirty="0" smtClean="0"/>
              <a:t>preliminary</a:t>
            </a:r>
          </a:p>
          <a:p>
            <a:r>
              <a:rPr lang="en-US" dirty="0" smtClean="0"/>
              <a:t>1.0% uncertainty</a:t>
            </a:r>
          </a:p>
          <a:p>
            <a:r>
              <a:rPr lang="en-US" dirty="0" smtClean="0"/>
              <a:t>0.08% precision (Li, Na, K, Cs)</a:t>
            </a:r>
            <a:endParaRPr lang="en-US" dirty="0"/>
          </a:p>
        </p:txBody>
      </p:sp>
      <p:pic>
        <p:nvPicPr>
          <p:cNvPr id="12" name="IFM with pillars arrow 2.png" descr="/Users/holmgren/Documents/School/UA/Cronin labs/Talks and Posters/NSF review Jan 2012/IFM with pillars arrow 2.pn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065493" y="2241360"/>
            <a:ext cx="7050411" cy="1900909"/>
          </a:xfrm>
          <a:prstGeom prst="rect">
            <a:avLst/>
          </a:prstGeom>
        </p:spPr>
      </p:pic>
      <p:sp>
        <p:nvSpPr>
          <p:cNvPr id="14" name="Rectangle 13"/>
          <p:cNvSpPr/>
          <p:nvPr/>
        </p:nvSpPr>
        <p:spPr>
          <a:xfrm>
            <a:off x="3604052" y="2256303"/>
            <a:ext cx="423317" cy="5497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ntRegionNeweDrawin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95" y="4277303"/>
            <a:ext cx="3677621" cy="2317215"/>
          </a:xfrm>
          <a:prstGeom prst="rect">
            <a:avLst/>
          </a:prstGeom>
        </p:spPr>
      </p:pic>
    </p:spTree>
    <p:extLst>
      <p:ext uri="{BB962C8B-B14F-4D97-AF65-F5344CB8AC3E}">
        <p14:creationId xmlns:p14="http://schemas.microsoft.com/office/powerpoint/2010/main" val="12486026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 and Quantum Mechanics</a:t>
            </a:r>
            <a:endParaRPr lang="en-US" dirty="0"/>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10" y="4691258"/>
            <a:ext cx="4454604" cy="732367"/>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151210"/>
            <a:ext cx="3289300" cy="477838"/>
          </a:xfrm>
          <a:prstGeom prst="rect">
            <a:avLst/>
          </a:prstGeom>
        </p:spPr>
      </p:pic>
      <p:sp>
        <p:nvSpPr>
          <p:cNvPr id="10" name="TextBox 9"/>
          <p:cNvSpPr txBox="1"/>
          <p:nvPr/>
        </p:nvSpPr>
        <p:spPr>
          <a:xfrm>
            <a:off x="229810" y="4049405"/>
            <a:ext cx="3334775" cy="400110"/>
          </a:xfrm>
          <a:prstGeom prst="rect">
            <a:avLst/>
          </a:prstGeom>
          <a:noFill/>
        </p:spPr>
        <p:txBody>
          <a:bodyPr wrap="none" rtlCol="0">
            <a:spAutoFit/>
          </a:bodyPr>
          <a:lstStyle/>
          <a:p>
            <a:r>
              <a:rPr lang="en-US" sz="2000" dirty="0" smtClean="0"/>
              <a:t>2</a:t>
            </a:r>
            <a:r>
              <a:rPr lang="en-US" sz="2000" baseline="30000" dirty="0" smtClean="0"/>
              <a:t>nd</a:t>
            </a:r>
            <a:r>
              <a:rPr lang="en-US" sz="2000" dirty="0" smtClean="0"/>
              <a:t> order perturbation theory:</a:t>
            </a:r>
            <a:endParaRPr lang="en-US" sz="2000" dirty="0"/>
          </a:p>
        </p:txBody>
      </p:sp>
      <p:sp>
        <p:nvSpPr>
          <p:cNvPr id="18" name="Oval 33"/>
          <p:cNvSpPr>
            <a:spLocks noChangeArrowheads="1"/>
          </p:cNvSpPr>
          <p:nvPr/>
        </p:nvSpPr>
        <p:spPr bwMode="auto">
          <a:xfrm>
            <a:off x="7998962" y="2599771"/>
            <a:ext cx="726584" cy="2603593"/>
          </a:xfrm>
          <a:prstGeom prst="ellipse">
            <a:avLst/>
          </a:prstGeom>
          <a:gradFill rotWithShape="1">
            <a:gsLst>
              <a:gs pos="0">
                <a:srgbClr val="003399"/>
              </a:gs>
              <a:gs pos="100000">
                <a:srgbClr val="ECF8F5"/>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latin typeface="Gill Sans" charset="0"/>
            </a:endParaRPr>
          </a:p>
        </p:txBody>
      </p:sp>
      <p:sp>
        <p:nvSpPr>
          <p:cNvPr id="21" name="Oval 32"/>
          <p:cNvSpPr>
            <a:spLocks noChangeArrowheads="1"/>
          </p:cNvSpPr>
          <p:nvPr/>
        </p:nvSpPr>
        <p:spPr bwMode="auto">
          <a:xfrm>
            <a:off x="6485330" y="2867652"/>
            <a:ext cx="769875" cy="1240354"/>
          </a:xfrm>
          <a:prstGeom prst="ellipse">
            <a:avLst/>
          </a:prstGeom>
          <a:gradFill rotWithShape="1">
            <a:gsLst>
              <a:gs pos="0">
                <a:srgbClr val="003399"/>
              </a:gs>
              <a:gs pos="100000">
                <a:srgbClr val="ECF8F5"/>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latin typeface="Gill Sans" charset="0"/>
            </a:endParaRPr>
          </a:p>
        </p:txBody>
      </p:sp>
      <p:sp>
        <p:nvSpPr>
          <p:cNvPr id="22" name="Oval 12"/>
          <p:cNvSpPr>
            <a:spLocks noChangeArrowheads="1"/>
          </p:cNvSpPr>
          <p:nvPr/>
        </p:nvSpPr>
        <p:spPr bwMode="auto">
          <a:xfrm>
            <a:off x="5189314" y="3024590"/>
            <a:ext cx="527951" cy="583525"/>
          </a:xfrm>
          <a:prstGeom prst="ellipse">
            <a:avLst/>
          </a:prstGeom>
          <a:gradFill rotWithShape="1">
            <a:gsLst>
              <a:gs pos="0">
                <a:srgbClr val="003399"/>
              </a:gs>
              <a:gs pos="100000">
                <a:srgbClr val="ECF8F5"/>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latin typeface="Gill Sans" charset="0"/>
            </a:endParaRPr>
          </a:p>
        </p:txBody>
      </p:sp>
      <p:sp>
        <p:nvSpPr>
          <p:cNvPr id="23" name="Line 13"/>
          <p:cNvSpPr>
            <a:spLocks noChangeShapeType="1"/>
          </p:cNvSpPr>
          <p:nvPr/>
        </p:nvSpPr>
        <p:spPr bwMode="auto">
          <a:xfrm>
            <a:off x="63336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4" name="Line 14"/>
          <p:cNvSpPr>
            <a:spLocks noChangeShapeType="1"/>
          </p:cNvSpPr>
          <p:nvPr/>
        </p:nvSpPr>
        <p:spPr bwMode="auto">
          <a:xfrm>
            <a:off x="69432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5" name="Line 15"/>
          <p:cNvSpPr>
            <a:spLocks noChangeShapeType="1"/>
          </p:cNvSpPr>
          <p:nvPr/>
        </p:nvSpPr>
        <p:spPr bwMode="auto">
          <a:xfrm>
            <a:off x="66384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6" name="Line 16"/>
          <p:cNvSpPr>
            <a:spLocks noChangeShapeType="1"/>
          </p:cNvSpPr>
          <p:nvPr/>
        </p:nvSpPr>
        <p:spPr bwMode="auto">
          <a:xfrm>
            <a:off x="72480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7" name="Line 17"/>
          <p:cNvSpPr>
            <a:spLocks noChangeShapeType="1"/>
          </p:cNvSpPr>
          <p:nvPr/>
        </p:nvSpPr>
        <p:spPr bwMode="auto">
          <a:xfrm flipV="1">
            <a:off x="7249697" y="2977181"/>
            <a:ext cx="1" cy="322404"/>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24"/>
          <p:cNvSpPr>
            <a:spLocks noChangeShapeType="1"/>
          </p:cNvSpPr>
          <p:nvPr/>
        </p:nvSpPr>
        <p:spPr bwMode="auto">
          <a:xfrm flipV="1">
            <a:off x="8810173" y="2719683"/>
            <a:ext cx="1" cy="552692"/>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35"/>
          <p:cNvSpPr>
            <a:spLocks noChangeShapeType="1"/>
          </p:cNvSpPr>
          <p:nvPr/>
        </p:nvSpPr>
        <p:spPr bwMode="auto">
          <a:xfrm>
            <a:off x="75528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aphicFrame>
        <p:nvGraphicFramePr>
          <p:cNvPr id="30" name="Object 43"/>
          <p:cNvGraphicFramePr>
            <a:graphicFrameLocks noChangeAspect="1"/>
          </p:cNvGraphicFramePr>
          <p:nvPr>
            <p:extLst>
              <p:ext uri="{D42A27DB-BD31-4B8C-83A1-F6EECF244321}">
                <p14:modId xmlns:p14="http://schemas.microsoft.com/office/powerpoint/2010/main" val="107117865"/>
              </p:ext>
            </p:extLst>
          </p:nvPr>
        </p:nvGraphicFramePr>
        <p:xfrm>
          <a:off x="6638474" y="5735090"/>
          <a:ext cx="449070" cy="599180"/>
        </p:xfrm>
        <a:graphic>
          <a:graphicData uri="http://schemas.openxmlformats.org/presentationml/2006/ole">
            <mc:AlternateContent xmlns:mc="http://schemas.openxmlformats.org/markup-compatibility/2006">
              <mc:Choice xmlns:v="urn:schemas-microsoft-com:vml" Requires="v">
                <p:oleObj spid="_x0000_s1206" name="Equation" r:id="rId5" imgW="152664" imgH="203420" progId="Equation.DSMT4">
                  <p:embed/>
                </p:oleObj>
              </mc:Choice>
              <mc:Fallback>
                <p:oleObj name="Equation" r:id="rId5" imgW="152664" imgH="2034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8474" y="5735090"/>
                        <a:ext cx="449070" cy="599180"/>
                      </a:xfrm>
                      <a:prstGeom prst="rect">
                        <a:avLst/>
                      </a:prstGeom>
                      <a:noFill/>
                      <a:ln>
                        <a:noFill/>
                      </a:ln>
                      <a:effectLst/>
                    </p:spPr>
                  </p:pic>
                </p:oleObj>
              </mc:Fallback>
            </mc:AlternateContent>
          </a:graphicData>
        </a:graphic>
      </p:graphicFrame>
      <p:graphicFrame>
        <p:nvGraphicFramePr>
          <p:cNvPr id="31" name="Object 45"/>
          <p:cNvGraphicFramePr>
            <a:graphicFrameLocks noChangeAspect="1"/>
          </p:cNvGraphicFramePr>
          <p:nvPr>
            <p:extLst>
              <p:ext uri="{D42A27DB-BD31-4B8C-83A1-F6EECF244321}">
                <p14:modId xmlns:p14="http://schemas.microsoft.com/office/powerpoint/2010/main" val="1037329662"/>
              </p:ext>
            </p:extLst>
          </p:nvPr>
        </p:nvGraphicFramePr>
        <p:xfrm>
          <a:off x="7288249" y="2867652"/>
          <a:ext cx="307789" cy="447807"/>
        </p:xfrm>
        <a:graphic>
          <a:graphicData uri="http://schemas.openxmlformats.org/presentationml/2006/ole">
            <mc:AlternateContent xmlns:mc="http://schemas.openxmlformats.org/markup-compatibility/2006">
              <mc:Choice xmlns:v="urn:schemas-microsoft-com:vml" Requires="v">
                <p:oleObj spid="_x0000_s1207" name="Equation" r:id="rId7" imgW="139700" imgH="203200" progId="Equation.3">
                  <p:embed/>
                </p:oleObj>
              </mc:Choice>
              <mc:Fallback>
                <p:oleObj name="Equation" r:id="rId7" imgW="1397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8249" y="2867652"/>
                        <a:ext cx="307789" cy="447807"/>
                      </a:xfrm>
                      <a:prstGeom prst="rect">
                        <a:avLst/>
                      </a:prstGeom>
                      <a:noFill/>
                      <a:ln>
                        <a:noFill/>
                      </a:ln>
                      <a:effectLst/>
                    </p:spPr>
                  </p:pic>
                </p:oleObj>
              </mc:Fallback>
            </mc:AlternateContent>
          </a:graphicData>
        </a:graphic>
      </p:graphicFrame>
      <p:graphicFrame>
        <p:nvGraphicFramePr>
          <p:cNvPr id="32" name="Object 46"/>
          <p:cNvGraphicFramePr>
            <a:graphicFrameLocks noChangeAspect="1"/>
          </p:cNvGraphicFramePr>
          <p:nvPr>
            <p:extLst>
              <p:ext uri="{D42A27DB-BD31-4B8C-83A1-F6EECF244321}">
                <p14:modId xmlns:p14="http://schemas.microsoft.com/office/powerpoint/2010/main" val="574305327"/>
              </p:ext>
            </p:extLst>
          </p:nvPr>
        </p:nvGraphicFramePr>
        <p:xfrm>
          <a:off x="8810174" y="2650551"/>
          <a:ext cx="333018" cy="444024"/>
        </p:xfrm>
        <a:graphic>
          <a:graphicData uri="http://schemas.openxmlformats.org/presentationml/2006/ole">
            <mc:AlternateContent xmlns:mc="http://schemas.openxmlformats.org/markup-compatibility/2006">
              <mc:Choice xmlns:v="urn:schemas-microsoft-com:vml" Requires="v">
                <p:oleObj spid="_x0000_s1208" name="Equation" r:id="rId9" imgW="152664" imgH="203420" progId="Equation.3">
                  <p:embed/>
                </p:oleObj>
              </mc:Choice>
              <mc:Fallback>
                <p:oleObj name="Equation" r:id="rId9" imgW="152664" imgH="2034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0174" y="2650551"/>
                        <a:ext cx="333018" cy="444024"/>
                      </a:xfrm>
                      <a:prstGeom prst="rect">
                        <a:avLst/>
                      </a:prstGeom>
                      <a:noFill/>
                      <a:ln>
                        <a:noFill/>
                      </a:ln>
                      <a:effectLst/>
                    </p:spPr>
                  </p:pic>
                </p:oleObj>
              </mc:Fallback>
            </mc:AlternateContent>
          </a:graphicData>
        </a:graphic>
      </p:graphicFrame>
      <p:sp>
        <p:nvSpPr>
          <p:cNvPr id="33" name="Line 14"/>
          <p:cNvSpPr>
            <a:spLocks noChangeShapeType="1"/>
          </p:cNvSpPr>
          <p:nvPr/>
        </p:nvSpPr>
        <p:spPr bwMode="auto">
          <a:xfrm>
            <a:off x="54192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4" name="Line 15"/>
          <p:cNvSpPr>
            <a:spLocks noChangeShapeType="1"/>
          </p:cNvSpPr>
          <p:nvPr/>
        </p:nvSpPr>
        <p:spPr bwMode="auto">
          <a:xfrm>
            <a:off x="51144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5" name="Line 16"/>
          <p:cNvSpPr>
            <a:spLocks noChangeShapeType="1"/>
          </p:cNvSpPr>
          <p:nvPr/>
        </p:nvSpPr>
        <p:spPr bwMode="auto">
          <a:xfrm>
            <a:off x="57240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6" name="Line 35"/>
          <p:cNvSpPr>
            <a:spLocks noChangeShapeType="1"/>
          </p:cNvSpPr>
          <p:nvPr/>
        </p:nvSpPr>
        <p:spPr bwMode="auto">
          <a:xfrm>
            <a:off x="60288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7" name="Line 13"/>
          <p:cNvSpPr>
            <a:spLocks noChangeShapeType="1"/>
          </p:cNvSpPr>
          <p:nvPr/>
        </p:nvSpPr>
        <p:spPr bwMode="auto">
          <a:xfrm>
            <a:off x="78576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8" name="Line 14"/>
          <p:cNvSpPr>
            <a:spLocks noChangeShapeType="1"/>
          </p:cNvSpPr>
          <p:nvPr/>
        </p:nvSpPr>
        <p:spPr bwMode="auto">
          <a:xfrm>
            <a:off x="84672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9" name="Line 15"/>
          <p:cNvSpPr>
            <a:spLocks noChangeShapeType="1"/>
          </p:cNvSpPr>
          <p:nvPr/>
        </p:nvSpPr>
        <p:spPr bwMode="auto">
          <a:xfrm>
            <a:off x="81624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0" name="Line 16"/>
          <p:cNvSpPr>
            <a:spLocks noChangeShapeType="1"/>
          </p:cNvSpPr>
          <p:nvPr/>
        </p:nvSpPr>
        <p:spPr bwMode="auto">
          <a:xfrm>
            <a:off x="8772073" y="5233950"/>
            <a:ext cx="1" cy="414519"/>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1" name="Rectangle 1051"/>
          <p:cNvSpPr>
            <a:spLocks noChangeArrowheads="1"/>
          </p:cNvSpPr>
          <p:nvPr/>
        </p:nvSpPr>
        <p:spPr bwMode="auto">
          <a:xfrm>
            <a:off x="5137604" y="1535741"/>
            <a:ext cx="773258" cy="653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r>
              <a:rPr lang="en-US">
                <a:latin typeface="Gill Sans" charset="0"/>
                <a:ea typeface="ＭＳ Ｐゴシック" charset="0"/>
                <a:cs typeface="ＭＳ Ｐゴシック" charset="0"/>
              </a:rPr>
              <a:t>He</a:t>
            </a:r>
          </a:p>
          <a:p>
            <a:pPr algn="ctr"/>
            <a:r>
              <a:rPr lang="en-US">
                <a:latin typeface="Gill Sans" charset="0"/>
                <a:ea typeface="ＭＳ Ｐゴシック" charset="0"/>
                <a:cs typeface="ＭＳ Ｐゴシック" charset="0"/>
              </a:rPr>
              <a:t>1.4 a</a:t>
            </a:r>
            <a:r>
              <a:rPr lang="en-US" baseline="-25000">
                <a:latin typeface="Gill Sans" charset="0"/>
                <a:ea typeface="ＭＳ Ｐゴシック" charset="0"/>
                <a:cs typeface="ＭＳ Ｐゴシック" charset="0"/>
              </a:rPr>
              <a:t>0</a:t>
            </a:r>
            <a:r>
              <a:rPr lang="en-US" altLang="ja-JP" baseline="30000">
                <a:latin typeface="Gill Sans" charset="0"/>
                <a:ea typeface="ＭＳ Ｐゴシック" charset="0"/>
                <a:cs typeface="ＭＳ Ｐゴシック" charset="0"/>
              </a:rPr>
              <a:t>3</a:t>
            </a:r>
            <a:endParaRPr lang="en-US" baseline="30000">
              <a:latin typeface="Gill Sans" charset="0"/>
              <a:ea typeface="ＭＳ Ｐゴシック" charset="0"/>
              <a:cs typeface="ＭＳ Ｐゴシック" charset="0"/>
            </a:endParaRPr>
          </a:p>
        </p:txBody>
      </p:sp>
      <p:sp>
        <p:nvSpPr>
          <p:cNvPr id="42" name="Rectangle 1052"/>
          <p:cNvSpPr>
            <a:spLocks noChangeArrowheads="1"/>
          </p:cNvSpPr>
          <p:nvPr/>
        </p:nvSpPr>
        <p:spPr bwMode="auto">
          <a:xfrm>
            <a:off x="6508299" y="1535742"/>
            <a:ext cx="841375" cy="653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r>
              <a:rPr lang="en-US" dirty="0">
                <a:latin typeface="Gill Sans" charset="0"/>
                <a:ea typeface="ＭＳ Ｐゴシック" charset="0"/>
                <a:cs typeface="ＭＳ Ｐゴシック" charset="0"/>
              </a:rPr>
              <a:t>Na</a:t>
            </a:r>
          </a:p>
          <a:p>
            <a:pPr algn="ctr"/>
            <a:r>
              <a:rPr lang="en-US" dirty="0">
                <a:latin typeface="Gill Sans" charset="0"/>
              </a:rPr>
              <a:t>160 </a:t>
            </a:r>
            <a:r>
              <a:rPr lang="en-US" dirty="0">
                <a:latin typeface="Gill Sans" charset="0"/>
                <a:ea typeface="ＭＳ Ｐゴシック" charset="0"/>
                <a:cs typeface="ＭＳ Ｐゴシック" charset="0"/>
              </a:rPr>
              <a:t>a</a:t>
            </a:r>
            <a:r>
              <a:rPr lang="en-US" baseline="-25000" dirty="0">
                <a:latin typeface="Gill Sans" charset="0"/>
                <a:ea typeface="ＭＳ Ｐゴシック" charset="0"/>
                <a:cs typeface="ＭＳ Ｐゴシック" charset="0"/>
              </a:rPr>
              <a:t>0</a:t>
            </a:r>
            <a:r>
              <a:rPr lang="en-US" altLang="ja-JP" baseline="30000" dirty="0">
                <a:latin typeface="Gill Sans" charset="0"/>
                <a:ea typeface="ＭＳ Ｐゴシック" charset="0"/>
                <a:cs typeface="ＭＳ Ｐゴシック" charset="0"/>
              </a:rPr>
              <a:t>3</a:t>
            </a:r>
            <a:endParaRPr lang="en-US" baseline="30000" dirty="0">
              <a:latin typeface="Gill Sans" charset="0"/>
              <a:ea typeface="ＭＳ Ｐゴシック" charset="0"/>
              <a:cs typeface="ＭＳ Ｐゴシック" charset="0"/>
            </a:endParaRPr>
          </a:p>
        </p:txBody>
      </p:sp>
      <p:sp>
        <p:nvSpPr>
          <p:cNvPr id="43" name="Rectangle 1053"/>
          <p:cNvSpPr>
            <a:spLocks noChangeArrowheads="1"/>
          </p:cNvSpPr>
          <p:nvPr/>
        </p:nvSpPr>
        <p:spPr bwMode="auto">
          <a:xfrm>
            <a:off x="7930699" y="1535742"/>
            <a:ext cx="841375" cy="653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r>
              <a:rPr lang="en-US" dirty="0">
                <a:latin typeface="Gill Sans" charset="0"/>
                <a:ea typeface="ＭＳ Ｐゴシック" charset="0"/>
                <a:cs typeface="ＭＳ Ｐゴシック" charset="0"/>
              </a:rPr>
              <a:t>Rb</a:t>
            </a:r>
          </a:p>
          <a:p>
            <a:pPr algn="ctr"/>
            <a:r>
              <a:rPr lang="en-US" dirty="0">
                <a:latin typeface="Gill Sans" charset="0"/>
                <a:ea typeface="ＭＳ Ｐゴシック" charset="0"/>
                <a:cs typeface="ＭＳ Ｐゴシック" charset="0"/>
              </a:rPr>
              <a:t>320 a</a:t>
            </a:r>
            <a:r>
              <a:rPr lang="en-US" baseline="-25000" dirty="0">
                <a:latin typeface="Gill Sans" charset="0"/>
                <a:ea typeface="ＭＳ Ｐゴシック" charset="0"/>
                <a:cs typeface="ＭＳ Ｐゴシック" charset="0"/>
              </a:rPr>
              <a:t>0</a:t>
            </a:r>
            <a:r>
              <a:rPr lang="en-US" altLang="ja-JP" baseline="30000" dirty="0">
                <a:latin typeface="Gill Sans" charset="0"/>
                <a:ea typeface="ＭＳ Ｐゴシック" charset="0"/>
                <a:cs typeface="ＭＳ Ｐゴシック" charset="0"/>
              </a:rPr>
              <a:t>3</a:t>
            </a:r>
            <a:endParaRPr lang="en-US" baseline="30000" dirty="0">
              <a:latin typeface="Gill Sans" charset="0"/>
              <a:ea typeface="ＭＳ Ｐゴシック" charset="0"/>
              <a:cs typeface="ＭＳ Ｐゴシック" charset="0"/>
            </a:endParaRPr>
          </a:p>
        </p:txBody>
      </p:sp>
      <p:grpSp>
        <p:nvGrpSpPr>
          <p:cNvPr id="44" name="Group 1055"/>
          <p:cNvGrpSpPr>
            <a:grpSpLocks/>
          </p:cNvGrpSpPr>
          <p:nvPr/>
        </p:nvGrpSpPr>
        <p:grpSpPr bwMode="auto">
          <a:xfrm>
            <a:off x="5302404" y="3091783"/>
            <a:ext cx="287606" cy="363292"/>
            <a:chOff x="3146" y="2585"/>
            <a:chExt cx="228" cy="288"/>
          </a:xfrm>
        </p:grpSpPr>
        <p:sp>
          <p:nvSpPr>
            <p:cNvPr id="45" name="Oval 1056"/>
            <p:cNvSpPr>
              <a:spLocks noChangeArrowheads="1"/>
            </p:cNvSpPr>
            <p:nvPr/>
          </p:nvSpPr>
          <p:spPr bwMode="auto">
            <a:xfrm>
              <a:off x="3212" y="2682"/>
              <a:ext cx="96" cy="96"/>
            </a:xfrm>
            <a:prstGeom prst="ellipse">
              <a:avLst/>
            </a:prstGeom>
            <a:solidFill>
              <a:srgbClr val="E82B26"/>
            </a:solidFill>
            <a:ln w="9525">
              <a:solidFill>
                <a:srgbClr val="E82B26"/>
              </a:solidFill>
              <a:round/>
              <a:headEnd/>
              <a:tailEnd/>
            </a:ln>
          </p:spPr>
          <p:txBody>
            <a:bodyPr wrap="none" anchor="ctr"/>
            <a:lstStyle/>
            <a:p>
              <a:endParaRPr lang="en-US"/>
            </a:p>
          </p:txBody>
        </p:sp>
        <p:sp>
          <p:nvSpPr>
            <p:cNvPr id="46" name="Rectangle 1057"/>
            <p:cNvSpPr>
              <a:spLocks noChangeArrowheads="1"/>
            </p:cNvSpPr>
            <p:nvPr/>
          </p:nvSpPr>
          <p:spPr bwMode="auto">
            <a:xfrm>
              <a:off x="3146" y="2585"/>
              <a:ext cx="2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solidFill>
                    <a:srgbClr val="FFF736"/>
                  </a:solidFill>
                  <a:latin typeface="Gill Sans" charset="0"/>
                </a:rPr>
                <a:t>+</a:t>
              </a:r>
            </a:p>
          </p:txBody>
        </p:sp>
      </p:grpSp>
      <p:grpSp>
        <p:nvGrpSpPr>
          <p:cNvPr id="47" name="Group 1058"/>
          <p:cNvGrpSpPr>
            <a:grpSpLocks/>
          </p:cNvGrpSpPr>
          <p:nvPr/>
        </p:nvGrpSpPr>
        <p:grpSpPr bwMode="auto">
          <a:xfrm>
            <a:off x="6734407" y="3091783"/>
            <a:ext cx="287606" cy="363292"/>
            <a:chOff x="3146" y="2585"/>
            <a:chExt cx="228" cy="288"/>
          </a:xfrm>
        </p:grpSpPr>
        <p:sp>
          <p:nvSpPr>
            <p:cNvPr id="48" name="Oval 1059"/>
            <p:cNvSpPr>
              <a:spLocks noChangeArrowheads="1"/>
            </p:cNvSpPr>
            <p:nvPr/>
          </p:nvSpPr>
          <p:spPr bwMode="auto">
            <a:xfrm>
              <a:off x="3212" y="2682"/>
              <a:ext cx="96" cy="96"/>
            </a:xfrm>
            <a:prstGeom prst="ellipse">
              <a:avLst/>
            </a:prstGeom>
            <a:solidFill>
              <a:srgbClr val="E82B26"/>
            </a:solidFill>
            <a:ln w="9525">
              <a:solidFill>
                <a:srgbClr val="E82B26"/>
              </a:solidFill>
              <a:round/>
              <a:headEnd/>
              <a:tailEnd/>
            </a:ln>
          </p:spPr>
          <p:txBody>
            <a:bodyPr wrap="none" anchor="ctr"/>
            <a:lstStyle/>
            <a:p>
              <a:endParaRPr lang="en-US"/>
            </a:p>
          </p:txBody>
        </p:sp>
        <p:sp>
          <p:nvSpPr>
            <p:cNvPr id="49" name="Rectangle 1060"/>
            <p:cNvSpPr>
              <a:spLocks noChangeArrowheads="1"/>
            </p:cNvSpPr>
            <p:nvPr/>
          </p:nvSpPr>
          <p:spPr bwMode="auto">
            <a:xfrm>
              <a:off x="3146" y="2585"/>
              <a:ext cx="2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solidFill>
                    <a:srgbClr val="FFF736"/>
                  </a:solidFill>
                  <a:latin typeface="Gill Sans" charset="0"/>
                </a:rPr>
                <a:t>+</a:t>
              </a:r>
            </a:p>
          </p:txBody>
        </p:sp>
      </p:grpSp>
      <p:grpSp>
        <p:nvGrpSpPr>
          <p:cNvPr id="50" name="Group 1061"/>
          <p:cNvGrpSpPr>
            <a:grpSpLocks/>
          </p:cNvGrpSpPr>
          <p:nvPr/>
        </p:nvGrpSpPr>
        <p:grpSpPr bwMode="auto">
          <a:xfrm>
            <a:off x="8216299" y="3091783"/>
            <a:ext cx="287606" cy="363292"/>
            <a:chOff x="3146" y="2585"/>
            <a:chExt cx="228" cy="288"/>
          </a:xfrm>
        </p:grpSpPr>
        <p:sp>
          <p:nvSpPr>
            <p:cNvPr id="51" name="Oval 1062"/>
            <p:cNvSpPr>
              <a:spLocks noChangeArrowheads="1"/>
            </p:cNvSpPr>
            <p:nvPr/>
          </p:nvSpPr>
          <p:spPr bwMode="auto">
            <a:xfrm>
              <a:off x="3212" y="2682"/>
              <a:ext cx="96" cy="96"/>
            </a:xfrm>
            <a:prstGeom prst="ellipse">
              <a:avLst/>
            </a:prstGeom>
            <a:solidFill>
              <a:srgbClr val="E82B26"/>
            </a:solidFill>
            <a:ln w="9525">
              <a:solidFill>
                <a:srgbClr val="E82B26"/>
              </a:solidFill>
              <a:round/>
              <a:headEnd/>
              <a:tailEnd/>
            </a:ln>
          </p:spPr>
          <p:txBody>
            <a:bodyPr wrap="none" anchor="ctr"/>
            <a:lstStyle/>
            <a:p>
              <a:endParaRPr lang="en-US"/>
            </a:p>
          </p:txBody>
        </p:sp>
        <p:sp>
          <p:nvSpPr>
            <p:cNvPr id="52" name="Rectangle 1063"/>
            <p:cNvSpPr>
              <a:spLocks noChangeArrowheads="1"/>
            </p:cNvSpPr>
            <p:nvPr/>
          </p:nvSpPr>
          <p:spPr bwMode="auto">
            <a:xfrm>
              <a:off x="3146" y="2585"/>
              <a:ext cx="2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solidFill>
                    <a:srgbClr val="FFF736"/>
                  </a:solidFill>
                  <a:latin typeface="Gill Sans" charset="0"/>
                </a:rPr>
                <a:t>+</a:t>
              </a:r>
            </a:p>
          </p:txBody>
        </p:sp>
      </p:grpSp>
      <p:pic>
        <p:nvPicPr>
          <p:cNvPr id="15" name="Picture 14"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2966081"/>
            <a:ext cx="2723848" cy="778242"/>
          </a:xfrm>
          <a:prstGeom prst="rect">
            <a:avLst/>
          </a:prstGeom>
        </p:spPr>
      </p:pic>
      <p:pic>
        <p:nvPicPr>
          <p:cNvPr id="53" name="Picture 5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9810" y="5582756"/>
            <a:ext cx="4484203" cy="754124"/>
          </a:xfrm>
          <a:prstGeom prst="rect">
            <a:avLst/>
          </a:prstGeom>
        </p:spPr>
      </p:pic>
    </p:spTree>
    <p:extLst>
      <p:ext uri="{BB962C8B-B14F-4D97-AF65-F5344CB8AC3E}">
        <p14:creationId xmlns:p14="http://schemas.microsoft.com/office/powerpoint/2010/main" val="4538612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shift measurements with 2 pillars</a:t>
            </a:r>
            <a:endParaRPr lang="en-US" dirty="0"/>
          </a:p>
        </p:txBody>
      </p:sp>
      <p:pic>
        <p:nvPicPr>
          <p:cNvPr id="4" name="Picture 3"/>
          <p:cNvPicPr>
            <a:picLocks noChangeAspect="1"/>
          </p:cNvPicPr>
          <p:nvPr/>
        </p:nvPicPr>
        <p:blipFill>
          <a:blip r:embed="rId2"/>
          <a:stretch>
            <a:fillRect/>
          </a:stretch>
        </p:blipFill>
        <p:spPr>
          <a:xfrm>
            <a:off x="585816" y="1735158"/>
            <a:ext cx="8082088" cy="3769225"/>
          </a:xfrm>
          <a:prstGeom prst="rect">
            <a:avLst/>
          </a:prstGeom>
        </p:spPr>
      </p:pic>
      <p:sp>
        <p:nvSpPr>
          <p:cNvPr id="3" name="TextBox 2"/>
          <p:cNvSpPr txBox="1"/>
          <p:nvPr/>
        </p:nvSpPr>
        <p:spPr>
          <a:xfrm>
            <a:off x="3288483" y="5319717"/>
            <a:ext cx="3204423" cy="461665"/>
          </a:xfrm>
          <a:prstGeom prst="rect">
            <a:avLst/>
          </a:prstGeom>
          <a:solidFill>
            <a:srgbClr val="FFFFFF"/>
          </a:solidFill>
        </p:spPr>
        <p:txBody>
          <a:bodyPr wrap="none" rtlCol="0">
            <a:spAutoFit/>
          </a:bodyPr>
          <a:lstStyle/>
          <a:p>
            <a:r>
              <a:rPr lang="en-US" sz="2400" dirty="0" smtClean="0"/>
              <a:t>Electrode position (mm)</a:t>
            </a:r>
            <a:endParaRPr lang="en-US" sz="2400" dirty="0"/>
          </a:p>
        </p:txBody>
      </p:sp>
      <p:sp>
        <p:nvSpPr>
          <p:cNvPr id="6" name="TextBox 5"/>
          <p:cNvSpPr txBox="1"/>
          <p:nvPr/>
        </p:nvSpPr>
        <p:spPr>
          <a:xfrm rot="16200000">
            <a:off x="-266052" y="3600980"/>
            <a:ext cx="2210761" cy="461665"/>
          </a:xfrm>
          <a:prstGeom prst="rect">
            <a:avLst/>
          </a:prstGeom>
          <a:solidFill>
            <a:srgbClr val="FFFFFF"/>
          </a:solidFill>
        </p:spPr>
        <p:txBody>
          <a:bodyPr wrap="none" rtlCol="0">
            <a:spAutoFit/>
          </a:bodyPr>
          <a:lstStyle/>
          <a:p>
            <a:r>
              <a:rPr lang="en-US" sz="2400" dirty="0" smtClean="0"/>
              <a:t>Phase shift (rad)</a:t>
            </a:r>
            <a:endParaRPr lang="en-US" sz="2400" dirty="0"/>
          </a:p>
        </p:txBody>
      </p:sp>
      <p:sp>
        <p:nvSpPr>
          <p:cNvPr id="7" name="Rectangle 6"/>
          <p:cNvSpPr/>
          <p:nvPr/>
        </p:nvSpPr>
        <p:spPr>
          <a:xfrm>
            <a:off x="2642135" y="2726432"/>
            <a:ext cx="1757644" cy="34676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490" y="2860728"/>
            <a:ext cx="2970987" cy="442283"/>
          </a:xfrm>
          <a:prstGeom prst="rect">
            <a:avLst/>
          </a:prstGeom>
        </p:spPr>
      </p:pic>
    </p:spTree>
    <p:extLst>
      <p:ext uri="{BB962C8B-B14F-4D97-AF65-F5344CB8AC3E}">
        <p14:creationId xmlns:p14="http://schemas.microsoft.com/office/powerpoint/2010/main" val="182552040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Cesium polarizability measurements</a:t>
            </a:r>
            <a:endParaRPr lang="en-US" dirty="0"/>
          </a:p>
        </p:txBody>
      </p:sp>
      <p:pic>
        <p:nvPicPr>
          <p:cNvPr id="4" name="Picture 3" descr="csPol110929.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9406"/>
            <a:ext cx="9144000" cy="4530055"/>
          </a:xfrm>
          <a:prstGeom prst="rect">
            <a:avLst/>
          </a:prstGeom>
        </p:spPr>
      </p:pic>
      <p:sp>
        <p:nvSpPr>
          <p:cNvPr id="5" name="TextBox 4"/>
          <p:cNvSpPr txBox="1"/>
          <p:nvPr/>
        </p:nvSpPr>
        <p:spPr>
          <a:xfrm>
            <a:off x="6282160" y="1454361"/>
            <a:ext cx="1982484" cy="461665"/>
          </a:xfrm>
          <a:prstGeom prst="rect">
            <a:avLst/>
          </a:prstGeom>
          <a:noFill/>
        </p:spPr>
        <p:txBody>
          <a:bodyPr wrap="none" rtlCol="0">
            <a:spAutoFit/>
          </a:bodyPr>
          <a:lstStyle/>
          <a:p>
            <a:r>
              <a:rPr lang="en-US" sz="2400" dirty="0" smtClean="0">
                <a:solidFill>
                  <a:schemeClr val="accent2"/>
                </a:solidFill>
              </a:rPr>
              <a:t>1 ppt in 1 day!</a:t>
            </a:r>
            <a:endParaRPr lang="en-US" sz="2400" dirty="0">
              <a:solidFill>
                <a:schemeClr val="accent2"/>
              </a:solidFill>
            </a:endParaRPr>
          </a:p>
        </p:txBody>
      </p:sp>
    </p:spTree>
    <p:extLst>
      <p:ext uri="{BB962C8B-B14F-4D97-AF65-F5344CB8AC3E}">
        <p14:creationId xmlns:p14="http://schemas.microsoft.com/office/powerpoint/2010/main" val="33279212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choppers for velocity measurement</a:t>
            </a:r>
            <a:endParaRPr lang="en-US" dirty="0"/>
          </a:p>
        </p:txBody>
      </p:sp>
      <p:sp>
        <p:nvSpPr>
          <p:cNvPr id="5" name="TextBox 4"/>
          <p:cNvSpPr txBox="1"/>
          <p:nvPr/>
        </p:nvSpPr>
        <p:spPr>
          <a:xfrm>
            <a:off x="257240" y="4409360"/>
            <a:ext cx="8905002" cy="2123658"/>
          </a:xfrm>
          <a:prstGeom prst="rect">
            <a:avLst/>
          </a:prstGeom>
          <a:noFill/>
        </p:spPr>
        <p:txBody>
          <a:bodyPr wrap="none" rtlCol="0">
            <a:spAutoFit/>
          </a:bodyPr>
          <a:lstStyle/>
          <a:p>
            <a:pPr marL="285750" indent="-285750">
              <a:buFont typeface="Arial"/>
              <a:buChar char="•"/>
            </a:pPr>
            <a:r>
              <a:rPr lang="en-US" sz="2200" dirty="0" smtClean="0"/>
              <a:t>Pulsed electric fields periodically apply </a:t>
            </a:r>
            <a:r>
              <a:rPr lang="en-US" sz="2200" dirty="0" smtClean="0">
                <a:latin typeface="Symbol" charset="2"/>
                <a:cs typeface="Symbol" charset="2"/>
              </a:rPr>
              <a:t>p</a:t>
            </a:r>
            <a:r>
              <a:rPr lang="en-US" sz="2200" dirty="0" smtClean="0"/>
              <a:t> phase shifts</a:t>
            </a:r>
          </a:p>
          <a:p>
            <a:pPr marL="285750" indent="-285750">
              <a:buFont typeface="Arial"/>
              <a:buChar char="•"/>
            </a:pPr>
            <a:endParaRPr lang="en-US" sz="2200" dirty="0"/>
          </a:p>
          <a:p>
            <a:pPr marL="285750" indent="-285750">
              <a:buFont typeface="Arial"/>
              <a:buChar char="•"/>
            </a:pPr>
            <a:r>
              <a:rPr lang="en-US" sz="2200" dirty="0" smtClean="0"/>
              <a:t>Interferometer contrast oscillates as we change the chopping frequency </a:t>
            </a:r>
            <a:r>
              <a:rPr lang="en-US" sz="2200" i="1" dirty="0" smtClean="0"/>
              <a:t>f</a:t>
            </a:r>
          </a:p>
          <a:p>
            <a:pPr marL="285750" indent="-285750">
              <a:buFont typeface="Arial"/>
              <a:buChar char="•"/>
            </a:pPr>
            <a:endParaRPr lang="en-US" sz="2200" dirty="0"/>
          </a:p>
          <a:p>
            <a:pPr marL="285750" indent="-285750">
              <a:buFont typeface="Arial"/>
              <a:buChar char="•"/>
            </a:pPr>
            <a:r>
              <a:rPr lang="en-US" sz="2200" dirty="0" smtClean="0"/>
              <a:t>Max contrast when </a:t>
            </a:r>
            <a:r>
              <a:rPr lang="en-US" sz="2200" i="1" dirty="0" smtClean="0"/>
              <a:t>f</a:t>
            </a:r>
            <a:r>
              <a:rPr lang="en-US" sz="2200" dirty="0" smtClean="0"/>
              <a:t> = n v/L = n </a:t>
            </a:r>
            <a:r>
              <a:rPr lang="en-US" sz="2200" i="1" dirty="0" smtClean="0"/>
              <a:t>f</a:t>
            </a:r>
            <a:r>
              <a:rPr lang="en-US" sz="2200" baseline="-25000" dirty="0" smtClean="0"/>
              <a:t>0</a:t>
            </a:r>
            <a:endParaRPr lang="en-US" sz="2200" baseline="-25000" dirty="0"/>
          </a:p>
          <a:p>
            <a:pPr marL="285750" indent="-285750">
              <a:buFont typeface="Arial"/>
              <a:buChar char="•"/>
            </a:pPr>
            <a:endParaRPr lang="en-US" sz="2200" dirty="0"/>
          </a:p>
        </p:txBody>
      </p:sp>
      <p:sp>
        <p:nvSpPr>
          <p:cNvPr id="4" name="TextBox 3"/>
          <p:cNvSpPr txBox="1"/>
          <p:nvPr/>
        </p:nvSpPr>
        <p:spPr>
          <a:xfrm>
            <a:off x="5342772" y="6176181"/>
            <a:ext cx="3801228" cy="369332"/>
          </a:xfrm>
          <a:prstGeom prst="rect">
            <a:avLst/>
          </a:prstGeom>
          <a:noFill/>
        </p:spPr>
        <p:txBody>
          <a:bodyPr wrap="none" rtlCol="0">
            <a:spAutoFit/>
          </a:bodyPr>
          <a:lstStyle/>
          <a:p>
            <a:r>
              <a:rPr lang="en-US" dirty="0" smtClean="0">
                <a:solidFill>
                  <a:srgbClr val="FF0000"/>
                </a:solidFill>
              </a:rPr>
              <a:t>Published in: Holmgren et al. NJP 2011</a:t>
            </a:r>
            <a:endParaRPr lang="en-US" dirty="0">
              <a:solidFill>
                <a:srgbClr val="FF0000"/>
              </a:solidFill>
            </a:endParaRPr>
          </a:p>
        </p:txBody>
      </p:sp>
      <p:pic>
        <p:nvPicPr>
          <p:cNvPr id="6" name="Picture 5" descr="chopNo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07" y="1304126"/>
            <a:ext cx="8733903" cy="3082554"/>
          </a:xfrm>
          <a:prstGeom prst="rect">
            <a:avLst/>
          </a:prstGeom>
        </p:spPr>
      </p:pic>
      <p:pic>
        <p:nvPicPr>
          <p:cNvPr id="7" name="Picture 6" descr="chopEonl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07" y="1304126"/>
            <a:ext cx="8733902" cy="3082554"/>
          </a:xfrm>
          <a:prstGeom prst="rect">
            <a:avLst/>
          </a:prstGeom>
        </p:spPr>
      </p:pic>
    </p:spTree>
    <p:extLst>
      <p:ext uri="{BB962C8B-B14F-4D97-AF65-F5344CB8AC3E}">
        <p14:creationId xmlns:p14="http://schemas.microsoft.com/office/powerpoint/2010/main" val="21163301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choppers for velocity measurement</a:t>
            </a:r>
            <a:endParaRPr lang="en-US" dirty="0"/>
          </a:p>
        </p:txBody>
      </p:sp>
      <p:sp>
        <p:nvSpPr>
          <p:cNvPr id="5" name="TextBox 4"/>
          <p:cNvSpPr txBox="1"/>
          <p:nvPr/>
        </p:nvSpPr>
        <p:spPr>
          <a:xfrm>
            <a:off x="257240" y="4409360"/>
            <a:ext cx="8905002" cy="2123658"/>
          </a:xfrm>
          <a:prstGeom prst="rect">
            <a:avLst/>
          </a:prstGeom>
          <a:noFill/>
        </p:spPr>
        <p:txBody>
          <a:bodyPr wrap="none" rtlCol="0">
            <a:spAutoFit/>
          </a:bodyPr>
          <a:lstStyle/>
          <a:p>
            <a:pPr marL="285750" indent="-285750">
              <a:buFont typeface="Arial"/>
              <a:buChar char="•"/>
            </a:pPr>
            <a:r>
              <a:rPr lang="en-US" sz="2200" dirty="0" smtClean="0"/>
              <a:t>Pulsed electric fields periodically apply </a:t>
            </a:r>
            <a:r>
              <a:rPr lang="en-US" sz="2200" dirty="0" smtClean="0">
                <a:latin typeface="Symbol" charset="2"/>
                <a:cs typeface="Symbol" charset="2"/>
              </a:rPr>
              <a:t>p</a:t>
            </a:r>
            <a:r>
              <a:rPr lang="en-US" sz="2200" dirty="0" smtClean="0"/>
              <a:t> phase shifts</a:t>
            </a:r>
          </a:p>
          <a:p>
            <a:pPr marL="285750" indent="-285750">
              <a:buFont typeface="Arial"/>
              <a:buChar char="•"/>
            </a:pPr>
            <a:endParaRPr lang="en-US" sz="2200" dirty="0"/>
          </a:p>
          <a:p>
            <a:pPr marL="285750" indent="-285750">
              <a:buFont typeface="Arial"/>
              <a:buChar char="•"/>
            </a:pPr>
            <a:r>
              <a:rPr lang="en-US" sz="2200" dirty="0" smtClean="0"/>
              <a:t>Interferometer contrast oscillates as we change the chopping frequency </a:t>
            </a:r>
            <a:r>
              <a:rPr lang="en-US" sz="2200" i="1" dirty="0" smtClean="0"/>
              <a:t>f</a:t>
            </a:r>
          </a:p>
          <a:p>
            <a:pPr marL="285750" indent="-285750">
              <a:buFont typeface="Arial"/>
              <a:buChar char="•"/>
            </a:pPr>
            <a:endParaRPr lang="en-US" sz="2200" dirty="0"/>
          </a:p>
          <a:p>
            <a:pPr marL="285750" indent="-285750">
              <a:buFont typeface="Arial"/>
              <a:buChar char="•"/>
            </a:pPr>
            <a:r>
              <a:rPr lang="en-US" sz="2200" dirty="0" smtClean="0"/>
              <a:t>Max contrast when </a:t>
            </a:r>
            <a:r>
              <a:rPr lang="en-US" sz="2200" i="1" dirty="0" smtClean="0"/>
              <a:t>f</a:t>
            </a:r>
            <a:r>
              <a:rPr lang="en-US" sz="2200" dirty="0" smtClean="0"/>
              <a:t> = n v/L = n </a:t>
            </a:r>
            <a:r>
              <a:rPr lang="en-US" sz="2200" i="1" dirty="0" smtClean="0"/>
              <a:t>f</a:t>
            </a:r>
            <a:r>
              <a:rPr lang="en-US" sz="2200" baseline="-25000" dirty="0" smtClean="0"/>
              <a:t>0</a:t>
            </a:r>
            <a:endParaRPr lang="en-US" sz="2200" baseline="-25000" dirty="0"/>
          </a:p>
          <a:p>
            <a:pPr marL="285750" indent="-285750">
              <a:buFont typeface="Arial"/>
              <a:buChar char="•"/>
            </a:pPr>
            <a:endParaRPr lang="en-US" sz="2200" dirty="0"/>
          </a:p>
        </p:txBody>
      </p:sp>
      <p:pic>
        <p:nvPicPr>
          <p:cNvPr id="7" name="Picture 6" descr="chopNo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07" y="1304126"/>
            <a:ext cx="8733903" cy="3082554"/>
          </a:xfrm>
          <a:prstGeom prst="rect">
            <a:avLst/>
          </a:prstGeom>
        </p:spPr>
      </p:pic>
      <p:pic>
        <p:nvPicPr>
          <p:cNvPr id="3" name="Picture 2" descr="chopEonl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07" y="1304126"/>
            <a:ext cx="8733902" cy="3082554"/>
          </a:xfrm>
          <a:prstGeom prst="rect">
            <a:avLst/>
          </a:prstGeom>
        </p:spPr>
      </p:pic>
    </p:spTree>
    <p:extLst>
      <p:ext uri="{BB962C8B-B14F-4D97-AF65-F5344CB8AC3E}">
        <p14:creationId xmlns:p14="http://schemas.microsoft.com/office/powerpoint/2010/main" val="1047986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50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1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150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200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nodeType="withEffect">
                                  <p:stCondLst>
                                    <p:cond delay="250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300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xit" presetSubtype="0" fill="hold" nodeType="withEffect">
                                  <p:stCondLst>
                                    <p:cond delay="350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ntr" presetSubtype="0" fill="hold" nodeType="withEffect">
                                  <p:stCondLst>
                                    <p:cond delay="400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xit" presetSubtype="0" fill="hold" nodeType="withEffect">
                                  <p:stCondLst>
                                    <p:cond delay="450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nodeType="withEffect">
                                  <p:stCondLst>
                                    <p:cond delay="500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xit" presetSubtype="0" fill="hold" nodeType="withEffect">
                                  <p:stCondLst>
                                    <p:cond delay="550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ntr" presetSubtype="0" fill="hold" nodeType="withEffect">
                                  <p:stCondLst>
                                    <p:cond delay="600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xit" presetSubtype="0" fill="hold" nodeType="withEffect">
                                  <p:stCondLst>
                                    <p:cond delay="650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ntr" presetSubtype="0" fill="hold" nodeType="withEffect">
                                  <p:stCondLst>
                                    <p:cond delay="700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choppers for velocity measurement</a:t>
            </a:r>
            <a:endParaRPr lang="en-US" dirty="0"/>
          </a:p>
        </p:txBody>
      </p:sp>
      <p:sp>
        <p:nvSpPr>
          <p:cNvPr id="5" name="TextBox 4"/>
          <p:cNvSpPr txBox="1"/>
          <p:nvPr/>
        </p:nvSpPr>
        <p:spPr>
          <a:xfrm>
            <a:off x="257240" y="4409360"/>
            <a:ext cx="8917826" cy="2308324"/>
          </a:xfrm>
          <a:prstGeom prst="rect">
            <a:avLst/>
          </a:prstGeom>
          <a:noFill/>
        </p:spPr>
        <p:txBody>
          <a:bodyPr wrap="none" rtlCol="0">
            <a:spAutoFit/>
          </a:bodyPr>
          <a:lstStyle/>
          <a:p>
            <a:pPr marL="285750" indent="-285750">
              <a:buFont typeface="Arial"/>
              <a:buChar char="•"/>
            </a:pPr>
            <a:r>
              <a:rPr lang="en-US" sz="2400" dirty="0" smtClean="0"/>
              <a:t>Higher precision in less time</a:t>
            </a:r>
          </a:p>
          <a:p>
            <a:pPr marL="285750" indent="-285750">
              <a:buFont typeface="Arial"/>
              <a:buChar char="•"/>
            </a:pPr>
            <a:r>
              <a:rPr lang="en-US" sz="2400" dirty="0" smtClean="0"/>
              <a:t>Frequency-based instead of length based</a:t>
            </a:r>
          </a:p>
          <a:p>
            <a:pPr marL="285750" indent="-285750">
              <a:buFont typeface="Arial"/>
              <a:buChar char="•"/>
            </a:pPr>
            <a:r>
              <a:rPr lang="en-US" sz="2400" dirty="0" smtClean="0"/>
              <a:t>No need for well-separated diffraction orders </a:t>
            </a:r>
            <a:r>
              <a:rPr lang="en-US" sz="2400" dirty="0" smtClean="0">
                <a:sym typeface="Wingdings"/>
              </a:rPr>
              <a:t> higher mass atoms</a:t>
            </a:r>
          </a:p>
          <a:p>
            <a:pPr marL="285750" indent="-285750">
              <a:buFont typeface="Arial"/>
              <a:buChar char="•"/>
            </a:pPr>
            <a:r>
              <a:rPr lang="en-US" sz="2400" i="1" dirty="0">
                <a:sym typeface="Wingdings"/>
              </a:rPr>
              <a:t>i</a:t>
            </a:r>
            <a:r>
              <a:rPr lang="en-US" sz="2400" i="1" dirty="0" smtClean="0">
                <a:sym typeface="Wingdings"/>
              </a:rPr>
              <a:t>n situ </a:t>
            </a:r>
            <a:r>
              <a:rPr lang="en-US" sz="2400" dirty="0" smtClean="0">
                <a:sym typeface="Wingdings"/>
              </a:rPr>
              <a:t>measurement of beam velocity</a:t>
            </a:r>
          </a:p>
          <a:p>
            <a:pPr marL="285750" indent="-285750">
              <a:buFont typeface="Arial"/>
              <a:buChar char="•"/>
            </a:pPr>
            <a:r>
              <a:rPr lang="en-US" sz="2400" dirty="0" smtClean="0">
                <a:sym typeface="Wingdings"/>
              </a:rPr>
              <a:t>No moving parts</a:t>
            </a:r>
            <a:endParaRPr lang="en-US" sz="2400" dirty="0"/>
          </a:p>
          <a:p>
            <a:pPr marL="285750" indent="-285750">
              <a:buFont typeface="Arial"/>
              <a:buChar char="•"/>
            </a:pPr>
            <a:endParaRPr lang="en-US" sz="2400" dirty="0"/>
          </a:p>
        </p:txBody>
      </p:sp>
      <p:pic>
        <p:nvPicPr>
          <p:cNvPr id="9" name="Picture 8" descr="chopNo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07" y="1304126"/>
            <a:ext cx="8733903" cy="3082554"/>
          </a:xfrm>
          <a:prstGeom prst="rect">
            <a:avLst/>
          </a:prstGeom>
        </p:spPr>
      </p:pic>
      <p:pic>
        <p:nvPicPr>
          <p:cNvPr id="10" name="Picture 9" descr="chopEonl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07" y="1304126"/>
            <a:ext cx="8733902" cy="3082554"/>
          </a:xfrm>
          <a:prstGeom prst="rect">
            <a:avLst/>
          </a:prstGeom>
        </p:spPr>
      </p:pic>
    </p:spTree>
    <p:extLst>
      <p:ext uri="{BB962C8B-B14F-4D97-AF65-F5344CB8AC3E}">
        <p14:creationId xmlns:p14="http://schemas.microsoft.com/office/powerpoint/2010/main" val="26188753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Choppers distance measurement</a:t>
            </a:r>
            <a:endParaRPr lang="en-US" dirty="0"/>
          </a:p>
        </p:txBody>
      </p:sp>
      <p:pic>
        <p:nvPicPr>
          <p:cNvPr id="4" name="Picture 3" descr="distMeas_c1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93" y="1258875"/>
            <a:ext cx="4876800" cy="3657600"/>
          </a:xfrm>
          <a:prstGeom prst="rect">
            <a:avLst/>
          </a:prstGeom>
        </p:spPr>
      </p:pic>
      <p:pic>
        <p:nvPicPr>
          <p:cNvPr id="5" name="Picture 4" descr="distMeas_c2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7532" y="3030975"/>
            <a:ext cx="4874102" cy="3657600"/>
          </a:xfrm>
          <a:prstGeom prst="rect">
            <a:avLst/>
          </a:prstGeom>
        </p:spPr>
      </p:pic>
      <p:sp>
        <p:nvSpPr>
          <p:cNvPr id="6" name="TextBox 5"/>
          <p:cNvSpPr txBox="1"/>
          <p:nvPr/>
        </p:nvSpPr>
        <p:spPr>
          <a:xfrm>
            <a:off x="5715177" y="1871137"/>
            <a:ext cx="2610510" cy="461665"/>
          </a:xfrm>
          <a:prstGeom prst="rect">
            <a:avLst/>
          </a:prstGeom>
          <a:noFill/>
        </p:spPr>
        <p:txBody>
          <a:bodyPr wrap="none" rtlCol="0">
            <a:spAutoFit/>
          </a:bodyPr>
          <a:lstStyle/>
          <a:p>
            <a:r>
              <a:rPr lang="en-US" sz="2400" i="1" dirty="0" smtClean="0"/>
              <a:t>L</a:t>
            </a:r>
            <a:r>
              <a:rPr lang="en-US" sz="2400" dirty="0" smtClean="0"/>
              <a:t>=1270.68 (25) mm</a:t>
            </a:r>
            <a:endParaRPr lang="en-US" sz="2400" dirty="0"/>
          </a:p>
        </p:txBody>
      </p:sp>
      <p:sp>
        <p:nvSpPr>
          <p:cNvPr id="3" name="TextBox 2"/>
          <p:cNvSpPr txBox="1"/>
          <p:nvPr/>
        </p:nvSpPr>
        <p:spPr>
          <a:xfrm>
            <a:off x="280093" y="4906398"/>
            <a:ext cx="1157814" cy="369332"/>
          </a:xfrm>
          <a:prstGeom prst="rect">
            <a:avLst/>
          </a:prstGeom>
          <a:noFill/>
        </p:spPr>
        <p:txBody>
          <a:bodyPr wrap="none" rtlCol="0">
            <a:spAutoFit/>
          </a:bodyPr>
          <a:lstStyle/>
          <a:p>
            <a:r>
              <a:rPr lang="en-US" dirty="0" smtClean="0"/>
              <a:t>Chopper 1</a:t>
            </a:r>
            <a:endParaRPr lang="en-US" dirty="0"/>
          </a:p>
        </p:txBody>
      </p:sp>
      <p:sp>
        <p:nvSpPr>
          <p:cNvPr id="7" name="TextBox 6"/>
          <p:cNvSpPr txBox="1"/>
          <p:nvPr/>
        </p:nvSpPr>
        <p:spPr>
          <a:xfrm>
            <a:off x="7665066" y="2661643"/>
            <a:ext cx="1157814" cy="369332"/>
          </a:xfrm>
          <a:prstGeom prst="rect">
            <a:avLst/>
          </a:prstGeom>
          <a:noFill/>
        </p:spPr>
        <p:txBody>
          <a:bodyPr wrap="none" rtlCol="0">
            <a:spAutoFit/>
          </a:bodyPr>
          <a:lstStyle/>
          <a:p>
            <a:r>
              <a:rPr lang="en-US" dirty="0" smtClean="0"/>
              <a:t>Chopper 2</a:t>
            </a:r>
            <a:endParaRPr lang="en-US" dirty="0"/>
          </a:p>
        </p:txBody>
      </p:sp>
    </p:spTree>
    <p:extLst>
      <p:ext uri="{BB962C8B-B14F-4D97-AF65-F5344CB8AC3E}">
        <p14:creationId xmlns:p14="http://schemas.microsoft.com/office/powerpoint/2010/main" val="147777205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Chopper contrast</a:t>
            </a:r>
            <a:r>
              <a:rPr lang="en-US" baseline="0" dirty="0" smtClean="0"/>
              <a:t> and phase data</a:t>
            </a:r>
            <a:endParaRPr lang="en-US" dirty="0"/>
          </a:p>
        </p:txBody>
      </p:sp>
      <p:pic>
        <p:nvPicPr>
          <p:cNvPr id="4" name="Picture 3"/>
          <p:cNvPicPr>
            <a:picLocks noChangeAspect="1"/>
          </p:cNvPicPr>
          <p:nvPr/>
        </p:nvPicPr>
        <p:blipFill>
          <a:blip r:embed="rId2"/>
          <a:stretch>
            <a:fillRect/>
          </a:stretch>
        </p:blipFill>
        <p:spPr>
          <a:xfrm>
            <a:off x="126116" y="1205625"/>
            <a:ext cx="8862375" cy="5336903"/>
          </a:xfrm>
          <a:prstGeom prst="rect">
            <a:avLst/>
          </a:prstGeom>
        </p:spPr>
      </p:pic>
    </p:spTree>
    <p:extLst>
      <p:ext uri="{BB962C8B-B14F-4D97-AF65-F5344CB8AC3E}">
        <p14:creationId xmlns:p14="http://schemas.microsoft.com/office/powerpoint/2010/main" val="7743031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Chopper contrast</a:t>
            </a:r>
            <a:r>
              <a:rPr lang="en-US" baseline="0" dirty="0" smtClean="0"/>
              <a:t> and phase </a:t>
            </a:r>
            <a:r>
              <a:rPr lang="en-US" baseline="0" dirty="0" smtClean="0"/>
              <a:t>data:</a:t>
            </a:r>
            <a:r>
              <a:rPr lang="en-US" dirty="0" smtClean="0"/>
              <a:t> f</a:t>
            </a:r>
            <a:r>
              <a:rPr lang="en-US" baseline="-25000" dirty="0" smtClean="0"/>
              <a:t>0</a:t>
            </a:r>
            <a:endParaRPr lang="en-US" baseline="-25000" dirty="0"/>
          </a:p>
        </p:txBody>
      </p:sp>
      <p:pic>
        <p:nvPicPr>
          <p:cNvPr id="4" name="Picture 3"/>
          <p:cNvPicPr>
            <a:picLocks noChangeAspect="1"/>
          </p:cNvPicPr>
          <p:nvPr/>
        </p:nvPicPr>
        <p:blipFill>
          <a:blip r:embed="rId2"/>
          <a:stretch>
            <a:fillRect/>
          </a:stretch>
        </p:blipFill>
        <p:spPr>
          <a:xfrm>
            <a:off x="126116" y="1205625"/>
            <a:ext cx="8862375" cy="5336903"/>
          </a:xfrm>
          <a:prstGeom prst="rect">
            <a:avLst/>
          </a:prstGeom>
        </p:spPr>
      </p:pic>
      <p:pic>
        <p:nvPicPr>
          <p:cNvPr id="3" name="Picture 2" descr="chopPosVsTime.pdf"/>
          <p:cNvPicPr>
            <a:picLocks noChangeAspect="1"/>
          </p:cNvPicPr>
          <p:nvPr/>
        </p:nvPicPr>
        <p:blipFill rotWithShape="1">
          <a:blip r:embed="rId3">
            <a:extLst>
              <a:ext uri="{28A0092B-C50C-407E-A947-70E740481C1C}">
                <a14:useLocalDpi xmlns:a14="http://schemas.microsoft.com/office/drawing/2010/main" val="0"/>
              </a:ext>
            </a:extLst>
          </a:blip>
          <a:srcRect t="68888" b="-4266"/>
          <a:stretch/>
        </p:blipFill>
        <p:spPr>
          <a:xfrm>
            <a:off x="2029794" y="1417638"/>
            <a:ext cx="6668346" cy="1737360"/>
          </a:xfrm>
          <a:prstGeom prst="rect">
            <a:avLst/>
          </a:prstGeom>
          <a:solidFill>
            <a:srgbClr val="FFFFFF"/>
          </a:solidFill>
          <a:ln>
            <a:solidFill>
              <a:schemeClr val="accent1"/>
            </a:solidFill>
          </a:ln>
        </p:spPr>
      </p:pic>
      <p:sp>
        <p:nvSpPr>
          <p:cNvPr id="5" name="TextBox 4"/>
          <p:cNvSpPr txBox="1"/>
          <p:nvPr/>
        </p:nvSpPr>
        <p:spPr>
          <a:xfrm rot="16200000">
            <a:off x="1943955" y="2109284"/>
            <a:ext cx="940507" cy="369332"/>
          </a:xfrm>
          <a:prstGeom prst="rect">
            <a:avLst/>
          </a:prstGeom>
          <a:noFill/>
        </p:spPr>
        <p:txBody>
          <a:bodyPr wrap="none" rtlCol="0">
            <a:spAutoFit/>
          </a:bodyPr>
          <a:lstStyle/>
          <a:p>
            <a:r>
              <a:rPr lang="en-US" dirty="0" smtClean="0"/>
              <a:t>Position</a:t>
            </a:r>
            <a:endParaRPr lang="en-US" dirty="0"/>
          </a:p>
        </p:txBody>
      </p:sp>
      <p:sp>
        <p:nvSpPr>
          <p:cNvPr id="6" name="TextBox 5"/>
          <p:cNvSpPr txBox="1"/>
          <p:nvPr/>
        </p:nvSpPr>
        <p:spPr>
          <a:xfrm>
            <a:off x="3458589" y="2797006"/>
            <a:ext cx="649374" cy="369332"/>
          </a:xfrm>
          <a:prstGeom prst="rect">
            <a:avLst/>
          </a:prstGeom>
          <a:noFill/>
        </p:spPr>
        <p:txBody>
          <a:bodyPr wrap="none" rtlCol="0">
            <a:spAutoFit/>
          </a:bodyPr>
          <a:lstStyle/>
          <a:p>
            <a:r>
              <a:rPr lang="en-US" dirty="0" smtClean="0"/>
              <a:t>Time</a:t>
            </a:r>
            <a:endParaRPr lang="en-US" dirty="0"/>
          </a:p>
        </p:txBody>
      </p:sp>
      <p:cxnSp>
        <p:nvCxnSpPr>
          <p:cNvPr id="8" name="Straight Arrow Connector 7"/>
          <p:cNvCxnSpPr/>
          <p:nvPr/>
        </p:nvCxnSpPr>
        <p:spPr>
          <a:xfrm flipH="1">
            <a:off x="1825681" y="1417638"/>
            <a:ext cx="192773" cy="306076"/>
          </a:xfrm>
          <a:prstGeom prst="straightConnector1">
            <a:avLst/>
          </a:prstGeom>
          <a:ln w="57150"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825681" y="3719593"/>
            <a:ext cx="0" cy="2392787"/>
          </a:xfrm>
          <a:prstGeom prst="line">
            <a:avLst/>
          </a:prstGeom>
          <a:ln w="38100" cmpd="sng">
            <a:solidFill>
              <a:srgbClr val="F79646"/>
            </a:solidFill>
            <a:prstDash val="dash"/>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651326" y="5908258"/>
            <a:ext cx="448560" cy="584776"/>
          </a:xfrm>
          <a:prstGeom prst="rect">
            <a:avLst/>
          </a:prstGeom>
          <a:solidFill>
            <a:srgbClr val="FFFFFF"/>
          </a:solidFill>
        </p:spPr>
        <p:txBody>
          <a:bodyPr wrap="none" rtlCol="0">
            <a:spAutoFit/>
          </a:bodyPr>
          <a:lstStyle/>
          <a:p>
            <a:r>
              <a:rPr lang="en-US" sz="3200" dirty="0" smtClean="0"/>
              <a:t>f</a:t>
            </a:r>
            <a:r>
              <a:rPr lang="en-US" sz="3200" baseline="-25000" dirty="0" smtClean="0"/>
              <a:t>0</a:t>
            </a:r>
            <a:endParaRPr lang="en-US" sz="3200" baseline="-25000" dirty="0"/>
          </a:p>
        </p:txBody>
      </p:sp>
    </p:spTree>
    <p:extLst>
      <p:ext uri="{BB962C8B-B14F-4D97-AF65-F5344CB8AC3E}">
        <p14:creationId xmlns:p14="http://schemas.microsoft.com/office/powerpoint/2010/main" val="246632123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Chopper contrast</a:t>
            </a:r>
            <a:r>
              <a:rPr lang="en-US" baseline="0" dirty="0" smtClean="0"/>
              <a:t> and phase </a:t>
            </a:r>
            <a:r>
              <a:rPr lang="en-US" baseline="0" dirty="0" smtClean="0"/>
              <a:t>data: f</a:t>
            </a:r>
            <a:r>
              <a:rPr lang="en-US" baseline="-25000" dirty="0" smtClean="0"/>
              <a:t>0</a:t>
            </a:r>
            <a:r>
              <a:rPr lang="en-US" baseline="0" dirty="0" smtClean="0"/>
              <a:t>/2</a:t>
            </a:r>
            <a:endParaRPr lang="en-US" dirty="0"/>
          </a:p>
        </p:txBody>
      </p:sp>
      <p:pic>
        <p:nvPicPr>
          <p:cNvPr id="4" name="Picture 3"/>
          <p:cNvPicPr>
            <a:picLocks noChangeAspect="1"/>
          </p:cNvPicPr>
          <p:nvPr/>
        </p:nvPicPr>
        <p:blipFill>
          <a:blip r:embed="rId2"/>
          <a:stretch>
            <a:fillRect/>
          </a:stretch>
        </p:blipFill>
        <p:spPr>
          <a:xfrm>
            <a:off x="126116" y="1205625"/>
            <a:ext cx="8862375" cy="5336903"/>
          </a:xfrm>
          <a:prstGeom prst="rect">
            <a:avLst/>
          </a:prstGeom>
        </p:spPr>
      </p:pic>
      <p:pic>
        <p:nvPicPr>
          <p:cNvPr id="5" name="Picture 4" descr="chopPosVsTime.pdf"/>
          <p:cNvPicPr>
            <a:picLocks noChangeAspect="1"/>
          </p:cNvPicPr>
          <p:nvPr/>
        </p:nvPicPr>
        <p:blipFill rotWithShape="1">
          <a:blip r:embed="rId3">
            <a:extLst>
              <a:ext uri="{28A0092B-C50C-407E-A947-70E740481C1C}">
                <a14:useLocalDpi xmlns:a14="http://schemas.microsoft.com/office/drawing/2010/main" val="0"/>
              </a:ext>
            </a:extLst>
          </a:blip>
          <a:srcRect t="34800" b="29822"/>
          <a:stretch/>
        </p:blipFill>
        <p:spPr>
          <a:xfrm>
            <a:off x="2029794" y="1421990"/>
            <a:ext cx="6668346" cy="1737360"/>
          </a:xfrm>
          <a:prstGeom prst="rect">
            <a:avLst/>
          </a:prstGeom>
          <a:solidFill>
            <a:srgbClr val="FFFFFF"/>
          </a:solidFill>
          <a:ln>
            <a:solidFill>
              <a:srgbClr val="4F81BD"/>
            </a:solidFill>
          </a:ln>
        </p:spPr>
      </p:pic>
      <p:cxnSp>
        <p:nvCxnSpPr>
          <p:cNvPr id="6" name="Straight Arrow Connector 5"/>
          <p:cNvCxnSpPr/>
          <p:nvPr/>
        </p:nvCxnSpPr>
        <p:spPr>
          <a:xfrm flipH="1">
            <a:off x="1542191" y="1417638"/>
            <a:ext cx="476264" cy="204014"/>
          </a:xfrm>
          <a:prstGeom prst="straightConnector1">
            <a:avLst/>
          </a:prstGeom>
          <a:ln w="57150"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96821" y="3719593"/>
            <a:ext cx="0" cy="2392787"/>
          </a:xfrm>
          <a:prstGeom prst="line">
            <a:avLst/>
          </a:prstGeom>
          <a:ln w="38100" cmpd="sng">
            <a:solidFill>
              <a:srgbClr val="F79646"/>
            </a:solidFill>
            <a:prstDash val="dash"/>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18346" y="5908258"/>
            <a:ext cx="815047" cy="584776"/>
          </a:xfrm>
          <a:prstGeom prst="rect">
            <a:avLst/>
          </a:prstGeom>
          <a:solidFill>
            <a:srgbClr val="FFFFFF"/>
          </a:solidFill>
        </p:spPr>
        <p:txBody>
          <a:bodyPr wrap="none" rtlCol="0">
            <a:spAutoFit/>
          </a:bodyPr>
          <a:lstStyle/>
          <a:p>
            <a:r>
              <a:rPr lang="en-US" sz="3200" dirty="0" smtClean="0"/>
              <a:t>f</a:t>
            </a:r>
            <a:r>
              <a:rPr lang="en-US" sz="3200" baseline="-25000" dirty="0" smtClean="0"/>
              <a:t>0</a:t>
            </a:r>
            <a:r>
              <a:rPr lang="en-US" sz="3200" dirty="0" smtClean="0"/>
              <a:t>/2</a:t>
            </a:r>
            <a:endParaRPr lang="en-US" sz="3200" baseline="-25000" dirty="0"/>
          </a:p>
        </p:txBody>
      </p:sp>
    </p:spTree>
    <p:extLst>
      <p:ext uri="{BB962C8B-B14F-4D97-AF65-F5344CB8AC3E}">
        <p14:creationId xmlns:p14="http://schemas.microsoft.com/office/powerpoint/2010/main" val="19014129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Chopper contrast</a:t>
            </a:r>
            <a:r>
              <a:rPr lang="en-US" baseline="0" dirty="0" smtClean="0"/>
              <a:t> and phase </a:t>
            </a:r>
            <a:r>
              <a:rPr lang="en-US" baseline="0" dirty="0" smtClean="0"/>
              <a:t>data: f</a:t>
            </a:r>
            <a:r>
              <a:rPr lang="en-US" baseline="-25000" dirty="0" smtClean="0"/>
              <a:t>0</a:t>
            </a:r>
            <a:r>
              <a:rPr lang="en-US" baseline="0" dirty="0" smtClean="0"/>
              <a:t>/4</a:t>
            </a:r>
            <a:endParaRPr lang="en-US" dirty="0"/>
          </a:p>
        </p:txBody>
      </p:sp>
      <p:pic>
        <p:nvPicPr>
          <p:cNvPr id="4" name="Picture 3"/>
          <p:cNvPicPr>
            <a:picLocks noChangeAspect="1"/>
          </p:cNvPicPr>
          <p:nvPr/>
        </p:nvPicPr>
        <p:blipFill>
          <a:blip r:embed="rId2"/>
          <a:stretch>
            <a:fillRect/>
          </a:stretch>
        </p:blipFill>
        <p:spPr>
          <a:xfrm>
            <a:off x="126116" y="1205625"/>
            <a:ext cx="8862375" cy="5336903"/>
          </a:xfrm>
          <a:prstGeom prst="rect">
            <a:avLst/>
          </a:prstGeom>
        </p:spPr>
      </p:pic>
      <p:pic>
        <p:nvPicPr>
          <p:cNvPr id="5" name="Picture 4" descr="chopPosVsTime.pdf"/>
          <p:cNvPicPr>
            <a:picLocks noChangeAspect="1"/>
          </p:cNvPicPr>
          <p:nvPr/>
        </p:nvPicPr>
        <p:blipFill rotWithShape="1">
          <a:blip r:embed="rId3">
            <a:extLst>
              <a:ext uri="{28A0092B-C50C-407E-A947-70E740481C1C}">
                <a14:useLocalDpi xmlns:a14="http://schemas.microsoft.com/office/drawing/2010/main" val="0"/>
              </a:ext>
            </a:extLst>
          </a:blip>
          <a:srcRect t="-1645" b="66267"/>
          <a:stretch/>
        </p:blipFill>
        <p:spPr>
          <a:xfrm>
            <a:off x="2029792" y="1417638"/>
            <a:ext cx="6668346" cy="1737360"/>
          </a:xfrm>
          <a:prstGeom prst="rect">
            <a:avLst/>
          </a:prstGeom>
          <a:solidFill>
            <a:srgbClr val="FFFFFF"/>
          </a:solidFill>
          <a:ln>
            <a:solidFill>
              <a:srgbClr val="4F81BD"/>
            </a:solidFill>
          </a:ln>
        </p:spPr>
      </p:pic>
      <p:cxnSp>
        <p:nvCxnSpPr>
          <p:cNvPr id="6" name="Straight Arrow Connector 5"/>
          <p:cNvCxnSpPr/>
          <p:nvPr/>
        </p:nvCxnSpPr>
        <p:spPr>
          <a:xfrm flipH="1">
            <a:off x="1349417" y="1417638"/>
            <a:ext cx="669040" cy="2279275"/>
          </a:xfrm>
          <a:prstGeom prst="straightConnector1">
            <a:avLst/>
          </a:prstGeom>
          <a:ln w="57150"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349401" y="3719593"/>
            <a:ext cx="0" cy="2392787"/>
          </a:xfrm>
          <a:prstGeom prst="line">
            <a:avLst/>
          </a:prstGeom>
          <a:ln w="38100" cmpd="sng">
            <a:solidFill>
              <a:srgbClr val="F79646"/>
            </a:solidFill>
            <a:prstDash val="dash"/>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04946" y="5908258"/>
            <a:ext cx="815047" cy="584776"/>
          </a:xfrm>
          <a:prstGeom prst="rect">
            <a:avLst/>
          </a:prstGeom>
          <a:solidFill>
            <a:srgbClr val="FFFFFF"/>
          </a:solidFill>
        </p:spPr>
        <p:txBody>
          <a:bodyPr wrap="none" rtlCol="0">
            <a:spAutoFit/>
          </a:bodyPr>
          <a:lstStyle/>
          <a:p>
            <a:r>
              <a:rPr lang="en-US" sz="3200" dirty="0" smtClean="0"/>
              <a:t>f</a:t>
            </a:r>
            <a:r>
              <a:rPr lang="en-US" sz="3200" baseline="-25000" dirty="0" smtClean="0"/>
              <a:t>0</a:t>
            </a:r>
            <a:r>
              <a:rPr lang="en-US" sz="3200" dirty="0" smtClean="0"/>
              <a:t>/4</a:t>
            </a:r>
            <a:endParaRPr lang="en-US" sz="3200" baseline="-25000" dirty="0"/>
          </a:p>
        </p:txBody>
      </p:sp>
    </p:spTree>
    <p:extLst>
      <p:ext uri="{BB962C8B-B14F-4D97-AF65-F5344CB8AC3E}">
        <p14:creationId xmlns:p14="http://schemas.microsoft.com/office/powerpoint/2010/main" val="14906142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Test</a:t>
            </a:r>
            <a:r>
              <a:rPr lang="en-US" baseline="0" dirty="0" smtClean="0"/>
              <a:t> a</a:t>
            </a:r>
            <a:r>
              <a:rPr lang="en-US" dirty="0" smtClean="0"/>
              <a:t>tomic structure </a:t>
            </a:r>
            <a:r>
              <a:rPr lang="en-US" dirty="0" smtClean="0"/>
              <a:t>calculations</a:t>
            </a:r>
          </a:p>
          <a:p>
            <a:pPr lvl="1"/>
            <a:r>
              <a:rPr lang="en-US" dirty="0" err="1" smtClean="0"/>
              <a:t>Mitroy</a:t>
            </a:r>
            <a:r>
              <a:rPr lang="en-US" dirty="0" smtClean="0"/>
              <a:t> et al (2010)</a:t>
            </a:r>
            <a:endParaRPr lang="en-US" dirty="0" smtClean="0"/>
          </a:p>
          <a:p>
            <a:pPr marL="0" indent="0">
              <a:buNone/>
            </a:pPr>
            <a:endParaRPr lang="en-US" dirty="0" smtClean="0"/>
          </a:p>
          <a:p>
            <a:r>
              <a:rPr lang="en-US" dirty="0" smtClean="0"/>
              <a:t>Reduce uncertainty in atomic clock BBR </a:t>
            </a:r>
            <a:r>
              <a:rPr lang="en-US" dirty="0" smtClean="0"/>
              <a:t>shifts</a:t>
            </a:r>
          </a:p>
          <a:p>
            <a:pPr lvl="1"/>
            <a:r>
              <a:rPr lang="en-US" dirty="0" smtClean="0"/>
              <a:t>Ludlow et al (2008)</a:t>
            </a:r>
            <a:endParaRPr lang="en-US" dirty="0" smtClean="0"/>
          </a:p>
          <a:p>
            <a:endParaRPr lang="en-US" dirty="0" smtClean="0"/>
          </a:p>
          <a:p>
            <a:r>
              <a:rPr lang="en-US" dirty="0" smtClean="0"/>
              <a:t>Support</a:t>
            </a:r>
            <a:r>
              <a:rPr lang="en-US" baseline="0" dirty="0" smtClean="0"/>
              <a:t> parity non-conservation </a:t>
            </a:r>
            <a:r>
              <a:rPr lang="en-US" baseline="0" dirty="0" smtClean="0"/>
              <a:t>experiments</a:t>
            </a:r>
          </a:p>
          <a:p>
            <a:pPr lvl="1"/>
            <a:r>
              <a:rPr lang="en-US" dirty="0" err="1" smtClean="0"/>
              <a:t>Porsev</a:t>
            </a:r>
            <a:r>
              <a:rPr lang="en-US" dirty="0" smtClean="0"/>
              <a:t> et al (2009)</a:t>
            </a:r>
            <a:endParaRPr lang="en-US" dirty="0" smtClean="0"/>
          </a:p>
        </p:txBody>
      </p:sp>
    </p:spTree>
    <p:extLst>
      <p:ext uri="{BB962C8B-B14F-4D97-AF65-F5344CB8AC3E}">
        <p14:creationId xmlns:p14="http://schemas.microsoft.com/office/powerpoint/2010/main" val="39414459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ppt precision </a:t>
            </a:r>
            <a:r>
              <a:rPr lang="en-US" dirty="0" err="1" smtClean="0">
                <a:latin typeface="Symbol" charset="2"/>
                <a:cs typeface="Symbol" charset="2"/>
              </a:rPr>
              <a:t>a</a:t>
            </a:r>
            <a:r>
              <a:rPr lang="en-US" baseline="-25000" dirty="0" err="1" smtClean="0"/>
              <a:t>Cs</a:t>
            </a:r>
            <a:r>
              <a:rPr lang="en-US" dirty="0" smtClean="0"/>
              <a:t> at 3 velocities</a:t>
            </a:r>
            <a:endParaRPr lang="en-US" dirty="0"/>
          </a:p>
        </p:txBody>
      </p:sp>
      <p:pic>
        <p:nvPicPr>
          <p:cNvPr id="3" name="Cs summary.png" descr="/Users/holmgren/Documents/School/UA/Cronin labs/Talks and Posters/NSF review Jan 2012/Cs summary.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332954" y="1501994"/>
            <a:ext cx="8478092" cy="3973475"/>
          </a:xfrm>
          <a:prstGeom prst="rect">
            <a:avLst/>
          </a:prstGeom>
        </p:spPr>
      </p:pic>
      <p:sp>
        <p:nvSpPr>
          <p:cNvPr id="5" name="TextBox 4"/>
          <p:cNvSpPr txBox="1"/>
          <p:nvPr/>
        </p:nvSpPr>
        <p:spPr>
          <a:xfrm>
            <a:off x="7015230" y="1376673"/>
            <a:ext cx="2169735" cy="830997"/>
          </a:xfrm>
          <a:prstGeom prst="rect">
            <a:avLst/>
          </a:prstGeom>
          <a:noFill/>
        </p:spPr>
        <p:txBody>
          <a:bodyPr wrap="none" rtlCol="0">
            <a:spAutoFit/>
          </a:bodyPr>
          <a:lstStyle/>
          <a:p>
            <a:r>
              <a:rPr lang="en-US" sz="2400" dirty="0" err="1" smtClean="0">
                <a:latin typeface="Symbol" charset="2"/>
                <a:cs typeface="Symbol" charset="2"/>
              </a:rPr>
              <a:t>a</a:t>
            </a:r>
            <a:r>
              <a:rPr lang="en-US" sz="2400" baseline="-25000" dirty="0" err="1" smtClean="0"/>
              <a:t>Cs</a:t>
            </a:r>
            <a:r>
              <a:rPr lang="en-US" sz="2400" dirty="0" smtClean="0"/>
              <a:t>=59.76(5) Å</a:t>
            </a:r>
            <a:r>
              <a:rPr lang="en-US" sz="2400" baseline="30000" dirty="0" smtClean="0"/>
              <a:t>3</a:t>
            </a:r>
          </a:p>
          <a:p>
            <a:r>
              <a:rPr lang="en-US" sz="2400" dirty="0" smtClean="0"/>
              <a:t>(stat. only)</a:t>
            </a:r>
            <a:endParaRPr lang="en-US" sz="2400" dirty="0"/>
          </a:p>
        </p:txBody>
      </p:sp>
      <p:sp>
        <p:nvSpPr>
          <p:cNvPr id="6" name="Left Brace 5"/>
          <p:cNvSpPr/>
          <p:nvPr/>
        </p:nvSpPr>
        <p:spPr>
          <a:xfrm rot="16200000">
            <a:off x="2318016" y="4037640"/>
            <a:ext cx="389161" cy="292226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980034" y="5611421"/>
            <a:ext cx="1069524" cy="369332"/>
          </a:xfrm>
          <a:prstGeom prst="rect">
            <a:avLst/>
          </a:prstGeom>
          <a:noFill/>
        </p:spPr>
        <p:txBody>
          <a:bodyPr wrap="none" rtlCol="0">
            <a:spAutoFit/>
          </a:bodyPr>
          <a:lstStyle/>
          <a:p>
            <a:r>
              <a:rPr lang="en-US" dirty="0" smtClean="0"/>
              <a:t>1680 m/s</a:t>
            </a:r>
            <a:endParaRPr lang="en-US" dirty="0"/>
          </a:p>
        </p:txBody>
      </p:sp>
      <p:sp>
        <p:nvSpPr>
          <p:cNvPr id="8" name="Left Brace 7"/>
          <p:cNvSpPr/>
          <p:nvPr/>
        </p:nvSpPr>
        <p:spPr>
          <a:xfrm rot="16200000">
            <a:off x="5354519" y="4032637"/>
            <a:ext cx="389161" cy="29322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Brace 8"/>
          <p:cNvSpPr/>
          <p:nvPr/>
        </p:nvSpPr>
        <p:spPr>
          <a:xfrm rot="16200000">
            <a:off x="7706054" y="4712604"/>
            <a:ext cx="389161" cy="157233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5066156" y="5611421"/>
            <a:ext cx="1069524" cy="369332"/>
          </a:xfrm>
          <a:prstGeom prst="rect">
            <a:avLst/>
          </a:prstGeom>
          <a:noFill/>
        </p:spPr>
        <p:txBody>
          <a:bodyPr wrap="none" rtlCol="0">
            <a:spAutoFit/>
          </a:bodyPr>
          <a:lstStyle/>
          <a:p>
            <a:r>
              <a:rPr lang="en-US" dirty="0" smtClean="0"/>
              <a:t>1345 m/s</a:t>
            </a:r>
            <a:endParaRPr lang="en-US" dirty="0"/>
          </a:p>
        </p:txBody>
      </p:sp>
      <p:sp>
        <p:nvSpPr>
          <p:cNvPr id="11" name="TextBox 10"/>
          <p:cNvSpPr txBox="1"/>
          <p:nvPr/>
        </p:nvSpPr>
        <p:spPr>
          <a:xfrm>
            <a:off x="7455851" y="5611421"/>
            <a:ext cx="954107" cy="369332"/>
          </a:xfrm>
          <a:prstGeom prst="rect">
            <a:avLst/>
          </a:prstGeom>
          <a:noFill/>
        </p:spPr>
        <p:txBody>
          <a:bodyPr wrap="none" rtlCol="0">
            <a:spAutoFit/>
          </a:bodyPr>
          <a:lstStyle/>
          <a:p>
            <a:r>
              <a:rPr lang="en-US" dirty="0" smtClean="0"/>
              <a:t>925 m/s</a:t>
            </a:r>
            <a:endParaRPr lang="en-US" dirty="0"/>
          </a:p>
        </p:txBody>
      </p:sp>
      <p:sp>
        <p:nvSpPr>
          <p:cNvPr id="12" name="Rectangle 11"/>
          <p:cNvSpPr/>
          <p:nvPr/>
        </p:nvSpPr>
        <p:spPr>
          <a:xfrm>
            <a:off x="6120268" y="4041021"/>
            <a:ext cx="2286000" cy="57607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52495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Sr</a:t>
            </a:r>
            <a:r>
              <a:rPr lang="en-US" baseline="0" dirty="0" smtClean="0"/>
              <a:t> and </a:t>
            </a:r>
            <a:r>
              <a:rPr lang="en-US" baseline="0" dirty="0" err="1" smtClean="0"/>
              <a:t>Yb</a:t>
            </a:r>
            <a:r>
              <a:rPr lang="en-US" baseline="0" dirty="0" smtClean="0"/>
              <a:t> polarizability measurements</a:t>
            </a:r>
            <a:endParaRPr lang="en-US" dirty="0"/>
          </a:p>
        </p:txBody>
      </p:sp>
      <p:sp>
        <p:nvSpPr>
          <p:cNvPr id="4" name="TextBox 3"/>
          <p:cNvSpPr txBox="1"/>
          <p:nvPr/>
        </p:nvSpPr>
        <p:spPr>
          <a:xfrm>
            <a:off x="803874" y="4250965"/>
            <a:ext cx="7636741" cy="2246769"/>
          </a:xfrm>
          <a:prstGeom prst="rect">
            <a:avLst/>
          </a:prstGeom>
          <a:noFill/>
        </p:spPr>
        <p:txBody>
          <a:bodyPr wrap="square" rtlCol="0">
            <a:spAutoFit/>
          </a:bodyPr>
          <a:lstStyle/>
          <a:p>
            <a:r>
              <a:rPr lang="en-US" sz="2000" dirty="0" smtClean="0"/>
              <a:t>Developing a resonance-enhanced multi-photon ionization scheme</a:t>
            </a:r>
          </a:p>
          <a:p>
            <a:endParaRPr lang="en-US" sz="2000" dirty="0"/>
          </a:p>
          <a:p>
            <a:r>
              <a:rPr lang="en-US" sz="2000" dirty="0" smtClean="0"/>
              <a:t>Electron bombardment to promote atoms to the triplet manifold</a:t>
            </a:r>
          </a:p>
          <a:p>
            <a:endParaRPr lang="en-US" sz="2000" dirty="0"/>
          </a:p>
          <a:p>
            <a:r>
              <a:rPr lang="en-US" sz="2000" dirty="0" smtClean="0"/>
              <a:t>Lasers to pump atoms into </a:t>
            </a:r>
            <a:r>
              <a:rPr lang="en-US" sz="2000" baseline="30000" dirty="0" smtClean="0"/>
              <a:t>3</a:t>
            </a:r>
            <a:r>
              <a:rPr lang="en-US" sz="2000" dirty="0" smtClean="0"/>
              <a:t>P</a:t>
            </a:r>
            <a:r>
              <a:rPr lang="en-US" sz="2000" baseline="-25000" dirty="0" smtClean="0"/>
              <a:t>0</a:t>
            </a:r>
            <a:r>
              <a:rPr lang="en-US" sz="2000" dirty="0" smtClean="0"/>
              <a:t> state</a:t>
            </a:r>
          </a:p>
          <a:p>
            <a:endParaRPr lang="en-US" sz="2000" dirty="0"/>
          </a:p>
          <a:p>
            <a:r>
              <a:rPr lang="en-US" sz="2000" dirty="0" smtClean="0"/>
              <a:t>State-sensitive detection of the </a:t>
            </a:r>
            <a:r>
              <a:rPr lang="en-US" sz="2000" baseline="30000" dirty="0" smtClean="0"/>
              <a:t>3</a:t>
            </a:r>
            <a:r>
              <a:rPr lang="en-US" sz="2000" dirty="0" smtClean="0"/>
              <a:t>P</a:t>
            </a:r>
            <a:r>
              <a:rPr lang="en-US" sz="2000" baseline="-25000" dirty="0" smtClean="0"/>
              <a:t>0 </a:t>
            </a:r>
            <a:r>
              <a:rPr lang="en-US" sz="2000" dirty="0" smtClean="0"/>
              <a:t>state</a:t>
            </a:r>
            <a:endParaRPr lang="en-US" sz="2000" dirty="0"/>
          </a:p>
        </p:txBody>
      </p:sp>
      <p:sp>
        <p:nvSpPr>
          <p:cNvPr id="6" name="TextBox 5"/>
          <p:cNvSpPr txBox="1"/>
          <p:nvPr/>
        </p:nvSpPr>
        <p:spPr>
          <a:xfrm>
            <a:off x="457200" y="1405803"/>
            <a:ext cx="2000067" cy="461665"/>
          </a:xfrm>
          <a:prstGeom prst="rect">
            <a:avLst/>
          </a:prstGeom>
          <a:noFill/>
        </p:spPr>
        <p:txBody>
          <a:bodyPr wrap="none" rtlCol="0">
            <a:spAutoFit/>
          </a:bodyPr>
          <a:lstStyle/>
          <a:p>
            <a:r>
              <a:rPr lang="en-US" sz="2400" dirty="0" smtClean="0"/>
              <a:t>Goal: measure</a:t>
            </a:r>
            <a:endParaRPr lang="en-US" sz="2400" dirty="0"/>
          </a:p>
        </p:txBody>
      </p:sp>
      <p:pic>
        <p:nvPicPr>
          <p:cNvPr id="3" name="IFM with pillars choppers meta.png" descr="/Users/holmgren/Documents/School/UA/Cronin labs/Talks and Posters/NSF review Jan 2012/IFM with pillars choppers meta.pn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206476" y="1961044"/>
            <a:ext cx="6731048" cy="2290768"/>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309" y="1464958"/>
            <a:ext cx="1314759" cy="36576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196" y="1464958"/>
            <a:ext cx="1146707" cy="365760"/>
          </a:xfrm>
          <a:prstGeom prst="rect">
            <a:avLst/>
          </a:prstGeom>
        </p:spPr>
      </p:pic>
      <p:sp>
        <p:nvSpPr>
          <p:cNvPr id="11" name="TextBox 10"/>
          <p:cNvSpPr txBox="1"/>
          <p:nvPr/>
        </p:nvSpPr>
        <p:spPr>
          <a:xfrm>
            <a:off x="3942180" y="1467358"/>
            <a:ext cx="577026" cy="400110"/>
          </a:xfrm>
          <a:prstGeom prst="rect">
            <a:avLst/>
          </a:prstGeom>
          <a:noFill/>
        </p:spPr>
        <p:txBody>
          <a:bodyPr wrap="none" rtlCol="0">
            <a:spAutoFit/>
          </a:bodyPr>
          <a:lstStyle/>
          <a:p>
            <a:r>
              <a:rPr lang="en-US" sz="2000" dirty="0" smtClean="0"/>
              <a:t>and</a:t>
            </a:r>
            <a:endParaRPr lang="en-US" sz="2000" dirty="0"/>
          </a:p>
        </p:txBody>
      </p:sp>
    </p:spTree>
    <p:extLst>
      <p:ext uri="{BB962C8B-B14F-4D97-AF65-F5344CB8AC3E}">
        <p14:creationId xmlns:p14="http://schemas.microsoft.com/office/powerpoint/2010/main" val="250813363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flipH="1">
            <a:off x="-127506" y="979242"/>
            <a:ext cx="8070668" cy="4535715"/>
          </a:xfrm>
          <a:prstGeom prst="rect">
            <a:avLst/>
          </a:prstGeom>
        </p:spPr>
      </p:pic>
      <p:sp>
        <p:nvSpPr>
          <p:cNvPr id="17" name="TextBox 16"/>
          <p:cNvSpPr txBox="1"/>
          <p:nvPr/>
        </p:nvSpPr>
        <p:spPr>
          <a:xfrm>
            <a:off x="-20137" y="336565"/>
            <a:ext cx="9184275" cy="523220"/>
          </a:xfrm>
          <a:prstGeom prst="rect">
            <a:avLst/>
          </a:prstGeom>
          <a:noFill/>
        </p:spPr>
        <p:txBody>
          <a:bodyPr wrap="none" rtlCol="0">
            <a:spAutoFit/>
          </a:bodyPr>
          <a:lstStyle/>
          <a:p>
            <a:pPr algn="ctr"/>
            <a:r>
              <a:rPr lang="en-US" sz="2800" dirty="0" smtClean="0"/>
              <a:t>A new experiment: measurement of a magic-zero wavelength</a:t>
            </a:r>
            <a:endParaRPr lang="en-US" sz="2800" dirty="0"/>
          </a:p>
        </p:txBody>
      </p:sp>
      <p:pic>
        <p:nvPicPr>
          <p:cNvPr id="2" name="Picture 1" descr="banana.png"/>
          <p:cNvPicPr>
            <a:picLocks noChangeAspect="1"/>
          </p:cNvPicPr>
          <p:nvPr/>
        </p:nvPicPr>
        <p:blipFill>
          <a:blip r:embed="rId3">
            <a:alphaModFix amt="81000"/>
            <a:extLst>
              <a:ext uri="{28A0092B-C50C-407E-A947-70E740481C1C}">
                <a14:useLocalDpi xmlns:a14="http://schemas.microsoft.com/office/drawing/2010/main" val="0"/>
              </a:ext>
            </a:extLst>
          </a:blip>
          <a:stretch>
            <a:fillRect/>
          </a:stretch>
        </p:blipFill>
        <p:spPr>
          <a:xfrm>
            <a:off x="5337159" y="4468719"/>
            <a:ext cx="2519270" cy="2092476"/>
          </a:xfrm>
          <a:prstGeom prst="rect">
            <a:avLst/>
          </a:prstGeom>
        </p:spPr>
      </p:pic>
      <p:pic>
        <p:nvPicPr>
          <p:cNvPr id="10" name="Picture 9" descr="banana.png"/>
          <p:cNvPicPr>
            <a:picLocks noChangeAspect="1"/>
          </p:cNvPicPr>
          <p:nvPr/>
        </p:nvPicPr>
        <p:blipFill>
          <a:blip r:embed="rId3">
            <a:alphaModFix amt="81000"/>
            <a:extLst>
              <a:ext uri="{28A0092B-C50C-407E-A947-70E740481C1C}">
                <a14:useLocalDpi xmlns:a14="http://schemas.microsoft.com/office/drawing/2010/main" val="0"/>
              </a:ext>
            </a:extLst>
          </a:blip>
          <a:stretch>
            <a:fillRect/>
          </a:stretch>
        </p:blipFill>
        <p:spPr>
          <a:xfrm>
            <a:off x="7046395" y="3532762"/>
            <a:ext cx="2519270" cy="2092476"/>
          </a:xfrm>
          <a:prstGeom prst="rect">
            <a:avLst/>
          </a:prstGeom>
        </p:spPr>
      </p:pic>
    </p:spTree>
    <p:extLst>
      <p:ext uri="{BB962C8B-B14F-4D97-AF65-F5344CB8AC3E}">
        <p14:creationId xmlns:p14="http://schemas.microsoft.com/office/powerpoint/2010/main" val="2557298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are IFM.png" descr="/Users/holmgren/Documents/School/UA/Cronin labs/Talks and Posters/Grad Talk Feb 2012/bare IFM.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55934" y="1537047"/>
            <a:ext cx="8632132" cy="2024141"/>
          </a:xfrm>
          <a:prstGeom prst="rect">
            <a:avLst/>
          </a:prstGeom>
        </p:spPr>
      </p:pic>
      <p:sp>
        <p:nvSpPr>
          <p:cNvPr id="2" name="Title 1"/>
          <p:cNvSpPr>
            <a:spLocks noGrp="1"/>
          </p:cNvSpPr>
          <p:nvPr>
            <p:ph type="ctrTitle"/>
          </p:nvPr>
        </p:nvSpPr>
        <p:spPr>
          <a:xfrm>
            <a:off x="138082" y="-54774"/>
            <a:ext cx="8867837" cy="1470025"/>
          </a:xfrm>
        </p:spPr>
        <p:txBody>
          <a:bodyPr>
            <a:noAutofit/>
          </a:bodyPr>
          <a:lstStyle/>
          <a:p>
            <a:r>
              <a:rPr lang="en-US" sz="3600" dirty="0" smtClean="0"/>
              <a:t>Measurement of a magic-zero wavelength</a:t>
            </a:r>
            <a:endParaRPr lang="en-US" sz="3600" dirty="0"/>
          </a:p>
        </p:txBody>
      </p:sp>
      <p:pic>
        <p:nvPicPr>
          <p:cNvPr id="13" name="Picture 12" descr="120507 D1D2 c and p.pdf"/>
          <p:cNvPicPr>
            <a:picLocks noChangeAspect="1"/>
          </p:cNvPicPr>
          <p:nvPr/>
        </p:nvPicPr>
        <p:blipFill rotWithShape="1">
          <a:blip r:embed="rId5">
            <a:extLst>
              <a:ext uri="{28A0092B-C50C-407E-A947-70E740481C1C}">
                <a14:useLocalDpi xmlns:a14="http://schemas.microsoft.com/office/drawing/2010/main" val="0"/>
              </a:ext>
            </a:extLst>
          </a:blip>
          <a:srcRect t="47105"/>
          <a:stretch/>
        </p:blipFill>
        <p:spPr>
          <a:xfrm>
            <a:off x="961378" y="3626382"/>
            <a:ext cx="7542421" cy="2674008"/>
          </a:xfrm>
          <a:prstGeom prst="rect">
            <a:avLst/>
          </a:prstGeom>
        </p:spPr>
      </p:pic>
      <p:cxnSp>
        <p:nvCxnSpPr>
          <p:cNvPr id="20" name="Straight Arrow Connector 19"/>
          <p:cNvCxnSpPr/>
          <p:nvPr/>
        </p:nvCxnSpPr>
        <p:spPr>
          <a:xfrm flipH="1">
            <a:off x="5618022" y="4179617"/>
            <a:ext cx="376865" cy="44523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6925" y="3955436"/>
            <a:ext cx="490397" cy="224181"/>
          </a:xfrm>
          <a:prstGeom prst="rect">
            <a:avLst/>
          </a:prstGeom>
        </p:spPr>
      </p:pic>
      <p:sp>
        <p:nvSpPr>
          <p:cNvPr id="19" name="TextBox 18"/>
          <p:cNvSpPr txBox="1"/>
          <p:nvPr/>
        </p:nvSpPr>
        <p:spPr>
          <a:xfrm>
            <a:off x="5342772" y="6369040"/>
            <a:ext cx="3801003" cy="369332"/>
          </a:xfrm>
          <a:prstGeom prst="rect">
            <a:avLst/>
          </a:prstGeom>
          <a:noFill/>
        </p:spPr>
        <p:txBody>
          <a:bodyPr wrap="none" rtlCol="0">
            <a:spAutoFit/>
          </a:bodyPr>
          <a:lstStyle/>
          <a:p>
            <a:r>
              <a:rPr lang="en-US" dirty="0" smtClean="0">
                <a:solidFill>
                  <a:srgbClr val="FF0000"/>
                </a:solidFill>
              </a:rPr>
              <a:t>Published in: Holmgren et al. PRL 2012</a:t>
            </a:r>
            <a:endParaRPr lang="en-US" dirty="0">
              <a:solidFill>
                <a:srgbClr val="FF0000"/>
              </a:solidFill>
            </a:endParaRPr>
          </a:p>
        </p:txBody>
      </p:sp>
      <p:cxnSp>
        <p:nvCxnSpPr>
          <p:cNvPr id="12" name="Straight Arrow Connector 11"/>
          <p:cNvCxnSpPr/>
          <p:nvPr/>
        </p:nvCxnSpPr>
        <p:spPr>
          <a:xfrm>
            <a:off x="4088191" y="1216521"/>
            <a:ext cx="0" cy="641051"/>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380688" y="1114481"/>
            <a:ext cx="723588" cy="646331"/>
          </a:xfrm>
          <a:prstGeom prst="rect">
            <a:avLst/>
          </a:prstGeom>
          <a:noFill/>
          <a:ln>
            <a:noFill/>
          </a:ln>
        </p:spPr>
        <p:txBody>
          <a:bodyPr wrap="none" rtlCol="0">
            <a:spAutoFit/>
          </a:bodyPr>
          <a:lstStyle/>
          <a:p>
            <a:pPr algn="r"/>
            <a:r>
              <a:rPr lang="en-US" dirty="0">
                <a:solidFill>
                  <a:schemeClr val="accent2"/>
                </a:solidFill>
              </a:rPr>
              <a:t>l</a:t>
            </a:r>
            <a:r>
              <a:rPr lang="en-US" dirty="0" smtClean="0">
                <a:solidFill>
                  <a:schemeClr val="accent2"/>
                </a:solidFill>
              </a:rPr>
              <a:t>aser</a:t>
            </a:r>
          </a:p>
          <a:p>
            <a:pPr algn="r"/>
            <a:r>
              <a:rPr lang="en-US" dirty="0" smtClean="0">
                <a:solidFill>
                  <a:schemeClr val="accent2"/>
                </a:solidFill>
              </a:rPr>
              <a:t>beam</a:t>
            </a:r>
            <a:endParaRPr lang="en-US" dirty="0">
              <a:solidFill>
                <a:schemeClr val="accent2"/>
              </a:solidFill>
            </a:endParaRPr>
          </a:p>
        </p:txBody>
      </p:sp>
      <p:pic>
        <p:nvPicPr>
          <p:cNvPr id="21" name="Picture 20" descr="Screen Shot 2012-02-16 at 6.38.06 PM.png"/>
          <p:cNvPicPr>
            <a:picLocks noChangeAspect="1"/>
          </p:cNvPicPr>
          <p:nvPr/>
        </p:nvPicPr>
        <p:blipFill>
          <a:blip r:embed="rId7">
            <a:alphaModFix amt="91000"/>
            <a:extLst>
              <a:ext uri="{28A0092B-C50C-407E-A947-70E740481C1C}">
                <a14:useLocalDpi xmlns:a14="http://schemas.microsoft.com/office/drawing/2010/main" val="0"/>
              </a:ext>
            </a:extLst>
          </a:blip>
          <a:stretch>
            <a:fillRect/>
          </a:stretch>
        </p:blipFill>
        <p:spPr>
          <a:xfrm>
            <a:off x="3749525" y="1895848"/>
            <a:ext cx="661188" cy="641451"/>
          </a:xfrm>
          <a:prstGeom prst="rect">
            <a:avLst/>
          </a:prstGeom>
        </p:spPr>
      </p:pic>
    </p:spTree>
    <p:extLst>
      <p:ext uri="{BB962C8B-B14F-4D97-AF65-F5344CB8AC3E}">
        <p14:creationId xmlns:p14="http://schemas.microsoft.com/office/powerpoint/2010/main" val="324483417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a:t>
            </a:r>
            <a:r>
              <a:rPr lang="en-US" baseline="0" dirty="0" smtClean="0"/>
              <a:t>’s a</a:t>
            </a:r>
            <a:r>
              <a:rPr lang="en-US" dirty="0" smtClean="0"/>
              <a:t> magic-zero</a:t>
            </a:r>
            <a:r>
              <a:rPr lang="en-US" baseline="0" dirty="0" smtClean="0"/>
              <a:t> wavelength?</a:t>
            </a:r>
            <a:endParaRPr lang="en-US" dirty="0" smtClean="0"/>
          </a:p>
        </p:txBody>
      </p:sp>
      <p:sp>
        <p:nvSpPr>
          <p:cNvPr id="3" name="Content Placeholder 2"/>
          <p:cNvSpPr>
            <a:spLocks noGrp="1"/>
          </p:cNvSpPr>
          <p:nvPr>
            <p:ph idx="1"/>
          </p:nvPr>
        </p:nvSpPr>
        <p:spPr>
          <a:xfrm>
            <a:off x="198276" y="2563568"/>
            <a:ext cx="3181059" cy="2201333"/>
          </a:xfrm>
        </p:spPr>
        <p:txBody>
          <a:bodyPr>
            <a:normAutofit/>
          </a:bodyPr>
          <a:lstStyle/>
          <a:p>
            <a:pPr marL="0" indent="0">
              <a:buNone/>
            </a:pPr>
            <a:r>
              <a:rPr lang="en-US" sz="2000" i="1" baseline="0" dirty="0" smtClean="0"/>
              <a:t>Magic-zero wavelengths occur where the dynamic polarizability of an atom crosses</a:t>
            </a:r>
            <a:r>
              <a:rPr lang="en-US" sz="2000" i="1" dirty="0" smtClean="0"/>
              <a:t> </a:t>
            </a:r>
            <a:r>
              <a:rPr lang="en-US" sz="2000" i="1" baseline="0" dirty="0" smtClean="0"/>
              <a:t>0</a:t>
            </a:r>
            <a:r>
              <a:rPr lang="en-US" sz="2000" i="1" dirty="0" smtClean="0"/>
              <a:t> between two transitions</a:t>
            </a:r>
            <a:endParaRPr lang="en-US" sz="2000" i="1" baseline="0" dirty="0" smtClean="0"/>
          </a:p>
        </p:txBody>
      </p:sp>
      <p:sp>
        <p:nvSpPr>
          <p:cNvPr id="6" name="TextBox 5"/>
          <p:cNvSpPr txBox="1"/>
          <p:nvPr/>
        </p:nvSpPr>
        <p:spPr>
          <a:xfrm>
            <a:off x="1118533" y="6409510"/>
            <a:ext cx="7859485" cy="338554"/>
          </a:xfrm>
          <a:prstGeom prst="rect">
            <a:avLst/>
          </a:prstGeom>
          <a:noFill/>
        </p:spPr>
        <p:txBody>
          <a:bodyPr wrap="square" rtlCol="0">
            <a:spAutoFit/>
          </a:bodyPr>
          <a:lstStyle/>
          <a:p>
            <a:r>
              <a:rPr lang="en-US" sz="1600" dirty="0" smtClean="0"/>
              <a:t>LeBlanc and </a:t>
            </a:r>
            <a:r>
              <a:rPr lang="en-US" sz="1600" dirty="0" err="1" smtClean="0"/>
              <a:t>Thywissen</a:t>
            </a:r>
            <a:r>
              <a:rPr lang="en-US" sz="1600" dirty="0" smtClean="0"/>
              <a:t> (PRA 2007) and </a:t>
            </a:r>
            <a:r>
              <a:rPr lang="en-US" sz="1600" dirty="0" err="1" smtClean="0"/>
              <a:t>Arora</a:t>
            </a:r>
            <a:r>
              <a:rPr lang="en-US" sz="1600" dirty="0"/>
              <a:t>, </a:t>
            </a:r>
            <a:r>
              <a:rPr lang="en-US" sz="1600" dirty="0" err="1"/>
              <a:t>Safronova</a:t>
            </a:r>
            <a:r>
              <a:rPr lang="en-US" sz="1600" dirty="0"/>
              <a:t>, Clark </a:t>
            </a:r>
            <a:r>
              <a:rPr lang="en-US" sz="1600" dirty="0" smtClean="0"/>
              <a:t>(PRA 2011)</a:t>
            </a:r>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541" y="1812600"/>
            <a:ext cx="5681919" cy="3203549"/>
          </a:xfrm>
          <a:prstGeom prst="rect">
            <a:avLst/>
          </a:prstGeom>
        </p:spPr>
      </p:pic>
      <p:sp>
        <p:nvSpPr>
          <p:cNvPr id="7" name="TextBox 6"/>
          <p:cNvSpPr txBox="1"/>
          <p:nvPr/>
        </p:nvSpPr>
        <p:spPr>
          <a:xfrm>
            <a:off x="4908099" y="1548674"/>
            <a:ext cx="3253452" cy="369332"/>
          </a:xfrm>
          <a:prstGeom prst="rect">
            <a:avLst/>
          </a:prstGeom>
          <a:noFill/>
        </p:spPr>
        <p:txBody>
          <a:bodyPr wrap="none" rtlCol="0">
            <a:spAutoFit/>
          </a:bodyPr>
          <a:lstStyle/>
          <a:p>
            <a:r>
              <a:rPr lang="en-US" dirty="0" smtClean="0"/>
              <a:t>Potassium dynamic polarizability</a:t>
            </a:r>
            <a:endParaRPr lang="en-US" dirty="0"/>
          </a:p>
        </p:txBody>
      </p:sp>
      <p:cxnSp>
        <p:nvCxnSpPr>
          <p:cNvPr id="10" name="Curved Connector 9"/>
          <p:cNvCxnSpPr/>
          <p:nvPr/>
        </p:nvCxnSpPr>
        <p:spPr>
          <a:xfrm rot="5400000">
            <a:off x="6364034" y="4406455"/>
            <a:ext cx="278194" cy="72873"/>
          </a:xfrm>
          <a:prstGeom prst="curvedConnector3">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Curved Connector 14"/>
          <p:cNvCxnSpPr/>
          <p:nvPr/>
        </p:nvCxnSpPr>
        <p:spPr>
          <a:xfrm rot="5400000">
            <a:off x="6269420" y="4406455"/>
            <a:ext cx="278194" cy="72873"/>
          </a:xfrm>
          <a:prstGeom prst="curvedConnector3">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416730" y="1964865"/>
            <a:ext cx="749950" cy="369332"/>
          </a:xfrm>
          <a:prstGeom prst="rect">
            <a:avLst/>
          </a:prstGeom>
          <a:noFill/>
        </p:spPr>
        <p:txBody>
          <a:bodyPr wrap="none" rtlCol="0">
            <a:spAutoFit/>
          </a:bodyPr>
          <a:lstStyle/>
          <a:p>
            <a:r>
              <a:rPr lang="en-US" dirty="0" smtClean="0"/>
              <a:t>4s-4p</a:t>
            </a:r>
            <a:r>
              <a:rPr lang="en-US" baseline="-25000" dirty="0"/>
              <a:t>J</a:t>
            </a:r>
            <a:endParaRPr lang="en-US" dirty="0"/>
          </a:p>
        </p:txBody>
      </p:sp>
      <p:sp>
        <p:nvSpPr>
          <p:cNvPr id="17" name="TextBox 16"/>
          <p:cNvSpPr txBox="1"/>
          <p:nvPr/>
        </p:nvSpPr>
        <p:spPr>
          <a:xfrm>
            <a:off x="4921830" y="1964865"/>
            <a:ext cx="749950" cy="369332"/>
          </a:xfrm>
          <a:prstGeom prst="rect">
            <a:avLst/>
          </a:prstGeom>
          <a:noFill/>
        </p:spPr>
        <p:txBody>
          <a:bodyPr wrap="none" rtlCol="0">
            <a:spAutoFit/>
          </a:bodyPr>
          <a:lstStyle/>
          <a:p>
            <a:r>
              <a:rPr lang="en-US" dirty="0" smtClean="0"/>
              <a:t>4s-5p</a:t>
            </a:r>
            <a:r>
              <a:rPr lang="en-US" baseline="-25000" dirty="0"/>
              <a:t>J</a:t>
            </a:r>
          </a:p>
        </p:txBody>
      </p:sp>
      <p:cxnSp>
        <p:nvCxnSpPr>
          <p:cNvPr id="18" name="Straight Arrow Connector 17"/>
          <p:cNvCxnSpPr/>
          <p:nvPr/>
        </p:nvCxnSpPr>
        <p:spPr>
          <a:xfrm flipH="1">
            <a:off x="5341165" y="2710355"/>
            <a:ext cx="376865" cy="44523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921399" y="2721178"/>
            <a:ext cx="376865" cy="44523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7920766" y="2709083"/>
            <a:ext cx="376865" cy="44523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05" y="1918006"/>
            <a:ext cx="2413000" cy="4699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6838" y="5178357"/>
            <a:ext cx="4727039" cy="794963"/>
          </a:xfrm>
          <a:prstGeom prst="rect">
            <a:avLst/>
          </a:prstGeom>
        </p:spPr>
      </p:pic>
      <p:pic>
        <p:nvPicPr>
          <p:cNvPr id="21" name="Picture 2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0575" y="2448381"/>
            <a:ext cx="490397" cy="224181"/>
          </a:xfrm>
          <a:prstGeom prst="rect">
            <a:avLst/>
          </a:prstGeom>
        </p:spPr>
      </p:pic>
    </p:spTree>
    <p:extLst>
      <p:ext uri="{BB962C8B-B14F-4D97-AF65-F5344CB8AC3E}">
        <p14:creationId xmlns:p14="http://schemas.microsoft.com/office/powerpoint/2010/main" val="18812338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a:t>
            </a:r>
            <a:r>
              <a:rPr lang="en-US" baseline="0" dirty="0" smtClean="0"/>
              <a:t> measure </a:t>
            </a:r>
            <a:r>
              <a:rPr lang="en-US" dirty="0" smtClean="0"/>
              <a:t>magic-zero </a:t>
            </a:r>
            <a:r>
              <a:rPr lang="en-US" baseline="0" dirty="0" smtClean="0"/>
              <a:t>wavelengths?</a:t>
            </a:r>
            <a:endParaRPr lang="en-US" dirty="0"/>
          </a:p>
        </p:txBody>
      </p:sp>
      <p:sp>
        <p:nvSpPr>
          <p:cNvPr id="3" name="Content Placeholder 2"/>
          <p:cNvSpPr>
            <a:spLocks noGrp="1"/>
          </p:cNvSpPr>
          <p:nvPr>
            <p:ph idx="1"/>
          </p:nvPr>
        </p:nvSpPr>
        <p:spPr/>
        <p:txBody>
          <a:bodyPr>
            <a:noAutofit/>
          </a:bodyPr>
          <a:lstStyle/>
          <a:p>
            <a:r>
              <a:rPr lang="en-US" sz="2800" dirty="0" smtClean="0"/>
              <a:t>Test </a:t>
            </a:r>
            <a:r>
              <a:rPr lang="en-US" sz="2800" baseline="0" dirty="0" smtClean="0"/>
              <a:t>a</a:t>
            </a:r>
            <a:r>
              <a:rPr lang="en-US" sz="2800" dirty="0" smtClean="0"/>
              <a:t>tomic structure calculations</a:t>
            </a:r>
          </a:p>
          <a:p>
            <a:pPr lvl="1"/>
            <a:r>
              <a:rPr lang="en-US" sz="2400" dirty="0" smtClean="0"/>
              <a:t>Sensitive to ratios of </a:t>
            </a:r>
            <a:r>
              <a:rPr lang="en-US" sz="2400" dirty="0"/>
              <a:t>d</a:t>
            </a:r>
            <a:r>
              <a:rPr lang="en-US" sz="2400" dirty="0" smtClean="0"/>
              <a:t>ipole matrix elements</a:t>
            </a:r>
          </a:p>
          <a:p>
            <a:pPr lvl="1"/>
            <a:endParaRPr lang="en-US" sz="2400" dirty="0" smtClean="0"/>
          </a:p>
          <a:p>
            <a:pPr lvl="1"/>
            <a:r>
              <a:rPr lang="en-US" sz="2400" dirty="0" smtClean="0"/>
              <a:t>This </a:t>
            </a:r>
            <a:r>
              <a:rPr lang="en-US" sz="2400" dirty="0" smtClean="0"/>
              <a:t>experiment:</a:t>
            </a:r>
            <a:endParaRPr lang="en-US" sz="2400" dirty="0" smtClean="0"/>
          </a:p>
          <a:p>
            <a:pPr lvl="1"/>
            <a:endParaRPr lang="en-US" sz="2400" dirty="0" smtClean="0"/>
          </a:p>
          <a:p>
            <a:pPr lvl="1"/>
            <a:r>
              <a:rPr lang="en-US" sz="2400" dirty="0" smtClean="0"/>
              <a:t>Future </a:t>
            </a:r>
            <a:r>
              <a:rPr lang="en-US" sz="2400" dirty="0" smtClean="0"/>
              <a:t>MZW measurements</a:t>
            </a:r>
            <a:r>
              <a:rPr lang="en-US" sz="2400" dirty="0" smtClean="0"/>
              <a:t>: </a:t>
            </a:r>
          </a:p>
          <a:p>
            <a:endParaRPr lang="en-US" sz="2800" dirty="0" smtClean="0"/>
          </a:p>
          <a:p>
            <a:r>
              <a:rPr lang="en-US" sz="2800" dirty="0" smtClean="0"/>
              <a:t>Applications for multi-species</a:t>
            </a:r>
            <a:r>
              <a:rPr lang="en-US" sz="2800" baseline="0" dirty="0" smtClean="0"/>
              <a:t> and multi-state atom traps</a:t>
            </a:r>
          </a:p>
          <a:p>
            <a:pPr lvl="1"/>
            <a:r>
              <a:rPr lang="en-US" sz="2400" dirty="0" smtClean="0"/>
              <a:t>Useful for many-body physics simulations</a:t>
            </a:r>
          </a:p>
          <a:p>
            <a:pPr lvl="1"/>
            <a:r>
              <a:rPr lang="en-US" sz="2400" dirty="0" smtClean="0"/>
              <a:t>Quantum information processing</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898" y="4034965"/>
            <a:ext cx="758536" cy="2286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9279" y="4034965"/>
            <a:ext cx="654627" cy="2286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1527" y="3952669"/>
            <a:ext cx="1008311" cy="310896"/>
          </a:xfrm>
          <a:prstGeom prst="rect">
            <a:avLst/>
          </a:prstGeom>
        </p:spPr>
      </p:pic>
      <p:sp>
        <p:nvSpPr>
          <p:cNvPr id="4" name="TextBox 3"/>
          <p:cNvSpPr txBox="1"/>
          <p:nvPr/>
        </p:nvSpPr>
        <p:spPr>
          <a:xfrm>
            <a:off x="7256821" y="3020573"/>
            <a:ext cx="1425616" cy="400110"/>
          </a:xfrm>
          <a:prstGeom prst="rect">
            <a:avLst/>
          </a:prstGeom>
          <a:noFill/>
        </p:spPr>
        <p:txBody>
          <a:bodyPr wrap="none" rtlCol="0">
            <a:spAutoFit/>
          </a:bodyPr>
          <a:lstStyle/>
          <a:p>
            <a:r>
              <a:rPr lang="en-US" sz="2000" dirty="0" smtClean="0"/>
              <a:t>For </a:t>
            </a:r>
            <a:r>
              <a:rPr lang="en-US" sz="2000" dirty="0"/>
              <a:t>K</a:t>
            </a:r>
            <a:r>
              <a:rPr lang="en-US" sz="2000" dirty="0" smtClean="0"/>
              <a:t> atoms</a:t>
            </a:r>
            <a:endParaRPr lang="en-US" sz="2000" dirty="0"/>
          </a:p>
        </p:txBody>
      </p:sp>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4364" y="2800389"/>
            <a:ext cx="3623662" cy="923506"/>
          </a:xfrm>
          <a:prstGeom prst="rect">
            <a:avLst/>
          </a:prstGeom>
        </p:spPr>
      </p:pic>
    </p:spTree>
    <p:extLst>
      <p:ext uri="{BB962C8B-B14F-4D97-AF65-F5344CB8AC3E}">
        <p14:creationId xmlns:p14="http://schemas.microsoft.com/office/powerpoint/2010/main" val="78993422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Magic-zero wavelength uncertainty</a:t>
            </a:r>
            <a:endParaRPr lang="en-US" dirty="0"/>
          </a:p>
        </p:txBody>
      </p:sp>
      <p:pic>
        <p:nvPicPr>
          <p:cNvPr id="5" name="Picture 4" descr="k alpha bound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13" y="2170188"/>
            <a:ext cx="4459111" cy="2743200"/>
          </a:xfrm>
          <a:prstGeom prst="rect">
            <a:avLst/>
          </a:prstGeom>
        </p:spPr>
      </p:pic>
      <p:pic>
        <p:nvPicPr>
          <p:cNvPr id="6" name="Picture 5" descr="cs alpha bound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724" y="2170188"/>
            <a:ext cx="4466202" cy="2743200"/>
          </a:xfrm>
          <a:prstGeom prst="rect">
            <a:avLst/>
          </a:prstGeom>
        </p:spPr>
      </p:pic>
      <p:sp>
        <p:nvSpPr>
          <p:cNvPr id="7" name="Rectangle 6"/>
          <p:cNvSpPr/>
          <p:nvPr/>
        </p:nvSpPr>
        <p:spPr>
          <a:xfrm>
            <a:off x="2636762" y="2310189"/>
            <a:ext cx="1003905" cy="49590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7433734" y="2310189"/>
            <a:ext cx="1003905" cy="49590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6315262" y="4728436"/>
            <a:ext cx="1396937" cy="400110"/>
          </a:xfrm>
          <a:prstGeom prst="rect">
            <a:avLst/>
          </a:prstGeom>
          <a:solidFill>
            <a:srgbClr val="FFFFFF"/>
          </a:solidFill>
        </p:spPr>
        <p:txBody>
          <a:bodyPr wrap="none" rtlCol="0">
            <a:spAutoFit/>
          </a:bodyPr>
          <a:lstStyle/>
          <a:p>
            <a:r>
              <a:rPr lang="en-US" sz="2000" dirty="0" smtClean="0"/>
              <a:t>wavelength</a:t>
            </a:r>
            <a:endParaRPr lang="en-US" sz="2000" dirty="0"/>
          </a:p>
        </p:txBody>
      </p:sp>
      <p:sp>
        <p:nvSpPr>
          <p:cNvPr id="10" name="TextBox 9"/>
          <p:cNvSpPr txBox="1"/>
          <p:nvPr/>
        </p:nvSpPr>
        <p:spPr>
          <a:xfrm>
            <a:off x="1826381" y="4728436"/>
            <a:ext cx="1396937" cy="400110"/>
          </a:xfrm>
          <a:prstGeom prst="rect">
            <a:avLst/>
          </a:prstGeom>
          <a:solidFill>
            <a:srgbClr val="FFFFFF"/>
          </a:solidFill>
        </p:spPr>
        <p:txBody>
          <a:bodyPr wrap="none" rtlCol="0">
            <a:spAutoFit/>
          </a:bodyPr>
          <a:lstStyle/>
          <a:p>
            <a:r>
              <a:rPr lang="en-US" sz="2000" dirty="0" smtClean="0"/>
              <a:t>wavelength</a:t>
            </a:r>
            <a:endParaRPr lang="en-US" sz="2000" dirty="0"/>
          </a:p>
        </p:txBody>
      </p:sp>
      <p:sp>
        <p:nvSpPr>
          <p:cNvPr id="11" name="TextBox 10"/>
          <p:cNvSpPr txBox="1"/>
          <p:nvPr/>
        </p:nvSpPr>
        <p:spPr>
          <a:xfrm rot="16200000">
            <a:off x="-559902" y="3070108"/>
            <a:ext cx="1522171" cy="400110"/>
          </a:xfrm>
          <a:prstGeom prst="rect">
            <a:avLst/>
          </a:prstGeom>
          <a:solidFill>
            <a:srgbClr val="FFFFFF"/>
          </a:solidFill>
        </p:spPr>
        <p:txBody>
          <a:bodyPr wrap="none" rtlCol="0">
            <a:spAutoFit/>
          </a:bodyPr>
          <a:lstStyle/>
          <a:p>
            <a:r>
              <a:rPr lang="en-US" sz="2000" dirty="0" smtClean="0"/>
              <a:t>polarizability</a:t>
            </a:r>
            <a:endParaRPr lang="en-US" sz="2000" dirty="0"/>
          </a:p>
        </p:txBody>
      </p:sp>
      <p:sp>
        <p:nvSpPr>
          <p:cNvPr id="12" name="TextBox 11"/>
          <p:cNvSpPr txBox="1"/>
          <p:nvPr/>
        </p:nvSpPr>
        <p:spPr>
          <a:xfrm>
            <a:off x="1620854" y="1862667"/>
            <a:ext cx="1475434" cy="461665"/>
          </a:xfrm>
          <a:prstGeom prst="rect">
            <a:avLst/>
          </a:prstGeom>
          <a:noFill/>
        </p:spPr>
        <p:txBody>
          <a:bodyPr wrap="none" rtlCol="0">
            <a:spAutoFit/>
          </a:bodyPr>
          <a:lstStyle/>
          <a:p>
            <a:r>
              <a:rPr lang="en-US" sz="2400" dirty="0"/>
              <a:t>P</a:t>
            </a:r>
            <a:r>
              <a:rPr lang="en-US" sz="2400" dirty="0" smtClean="0"/>
              <a:t>otassium</a:t>
            </a:r>
            <a:endParaRPr lang="en-US" sz="2400" dirty="0"/>
          </a:p>
        </p:txBody>
      </p:sp>
      <p:sp>
        <p:nvSpPr>
          <p:cNvPr id="13" name="TextBox 12"/>
          <p:cNvSpPr txBox="1"/>
          <p:nvPr/>
        </p:nvSpPr>
        <p:spPr>
          <a:xfrm>
            <a:off x="6333252" y="1862667"/>
            <a:ext cx="1100482" cy="461665"/>
          </a:xfrm>
          <a:prstGeom prst="rect">
            <a:avLst/>
          </a:prstGeom>
          <a:noFill/>
        </p:spPr>
        <p:txBody>
          <a:bodyPr wrap="none" rtlCol="0">
            <a:spAutoFit/>
          </a:bodyPr>
          <a:lstStyle/>
          <a:p>
            <a:r>
              <a:rPr lang="en-US" sz="2400" dirty="0" smtClean="0"/>
              <a:t>Cesium</a:t>
            </a:r>
            <a:endParaRPr lang="en-US" sz="2400" dirty="0"/>
          </a:p>
        </p:txBody>
      </p:sp>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838" y="5348457"/>
            <a:ext cx="4727039" cy="794963"/>
          </a:xfrm>
          <a:prstGeom prst="rect">
            <a:avLst/>
          </a:prstGeom>
        </p:spPr>
      </p:pic>
    </p:spTree>
    <p:extLst>
      <p:ext uri="{BB962C8B-B14F-4D97-AF65-F5344CB8AC3E}">
        <p14:creationId xmlns:p14="http://schemas.microsoft.com/office/powerpoint/2010/main" val="37867431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 interferometer phase shift</a:t>
            </a:r>
            <a:endParaRPr lang="en-US"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192622"/>
            <a:ext cx="8009108" cy="14151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140" y="5145947"/>
            <a:ext cx="1958422" cy="809627"/>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343" y="5145152"/>
            <a:ext cx="4589136" cy="81042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3894" y="1613202"/>
            <a:ext cx="5778500" cy="1079500"/>
          </a:xfrm>
          <a:prstGeom prst="rect">
            <a:avLst/>
          </a:prstGeom>
        </p:spPr>
      </p:pic>
    </p:spTree>
    <p:extLst>
      <p:ext uri="{BB962C8B-B14F-4D97-AF65-F5344CB8AC3E}">
        <p14:creationId xmlns:p14="http://schemas.microsoft.com/office/powerpoint/2010/main" val="1513388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 interferometer phase shift</a:t>
            </a:r>
            <a:endParaRPr lang="en-US"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192622"/>
            <a:ext cx="8009108" cy="14151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140" y="5145947"/>
            <a:ext cx="1958422" cy="809627"/>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343" y="5145152"/>
            <a:ext cx="4589136" cy="81042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3894" y="1613202"/>
            <a:ext cx="5778500" cy="1079500"/>
          </a:xfrm>
          <a:prstGeom prst="rect">
            <a:avLst/>
          </a:prstGeom>
        </p:spPr>
      </p:pic>
      <p:sp>
        <p:nvSpPr>
          <p:cNvPr id="9" name="TextBox 8"/>
          <p:cNvSpPr txBox="1"/>
          <p:nvPr/>
        </p:nvSpPr>
        <p:spPr>
          <a:xfrm rot="20230408">
            <a:off x="1232373" y="3456843"/>
            <a:ext cx="6693734" cy="1938992"/>
          </a:xfrm>
          <a:prstGeom prst="rect">
            <a:avLst/>
          </a:prstGeom>
          <a:noFill/>
        </p:spPr>
        <p:txBody>
          <a:bodyPr wrap="none" rtlCol="0">
            <a:spAutoFit/>
          </a:bodyPr>
          <a:lstStyle/>
          <a:p>
            <a:r>
              <a:rPr lang="en-US" sz="6000" dirty="0" smtClean="0">
                <a:solidFill>
                  <a:srgbClr val="FF0000"/>
                </a:solidFill>
              </a:rPr>
              <a:t>Does not change</a:t>
            </a:r>
          </a:p>
          <a:p>
            <a:r>
              <a:rPr lang="en-US" sz="6000" dirty="0" smtClean="0">
                <a:solidFill>
                  <a:srgbClr val="FF0000"/>
                </a:solidFill>
              </a:rPr>
              <a:t>MZW measurement!</a:t>
            </a:r>
            <a:endParaRPr lang="en-US" sz="6000" dirty="0">
              <a:solidFill>
                <a:srgbClr val="FF0000"/>
              </a:solidFill>
            </a:endParaRPr>
          </a:p>
        </p:txBody>
      </p:sp>
    </p:spTree>
    <p:extLst>
      <p:ext uri="{BB962C8B-B14F-4D97-AF65-F5344CB8AC3E}">
        <p14:creationId xmlns:p14="http://schemas.microsoft.com/office/powerpoint/2010/main" val="14146195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flipV="1">
            <a:off x="1429343" y="2706669"/>
            <a:ext cx="0" cy="982379"/>
          </a:xfrm>
          <a:prstGeom prst="line">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2413132" y="2515982"/>
            <a:ext cx="339424" cy="41147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6563805" y="2536131"/>
            <a:ext cx="399899" cy="1370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6301732" y="2524036"/>
            <a:ext cx="474117" cy="41147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231794" y="2525851"/>
            <a:ext cx="339424" cy="41147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bare IFM.png" descr="/Users/holmgren/Documents/School/UA/Cronin labs/Talks and Posters/Grad Talk Feb 2012/bare IFM.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3072197" y="3906761"/>
            <a:ext cx="5849407" cy="1371622"/>
          </a:xfrm>
          <a:prstGeom prst="rect">
            <a:avLst/>
          </a:prstGeom>
        </p:spPr>
      </p:pic>
      <p:sp>
        <p:nvSpPr>
          <p:cNvPr id="16" name="Freeform 15"/>
          <p:cNvSpPr/>
          <p:nvPr/>
        </p:nvSpPr>
        <p:spPr>
          <a:xfrm>
            <a:off x="3297323" y="2721446"/>
            <a:ext cx="193524" cy="121051"/>
          </a:xfrm>
          <a:custGeom>
            <a:avLst/>
            <a:gdLst>
              <a:gd name="connsiteX0" fmla="*/ 0 w 193524"/>
              <a:gd name="connsiteY0" fmla="*/ 0 h 121051"/>
              <a:gd name="connsiteX1" fmla="*/ 96762 w 193524"/>
              <a:gd name="connsiteY1" fmla="*/ 12095 h 121051"/>
              <a:gd name="connsiteX2" fmla="*/ 145143 w 193524"/>
              <a:gd name="connsiteY2" fmla="*/ 60476 h 121051"/>
              <a:gd name="connsiteX3" fmla="*/ 169333 w 193524"/>
              <a:gd name="connsiteY3" fmla="*/ 84667 h 121051"/>
              <a:gd name="connsiteX4" fmla="*/ 193524 w 193524"/>
              <a:gd name="connsiteY4" fmla="*/ 120953 h 12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24" h="121051">
                <a:moveTo>
                  <a:pt x="0" y="0"/>
                </a:moveTo>
                <a:cubicBezTo>
                  <a:pt x="32254" y="4032"/>
                  <a:pt x="66757" y="-407"/>
                  <a:pt x="96762" y="12095"/>
                </a:cubicBezTo>
                <a:cubicBezTo>
                  <a:pt x="117815" y="20867"/>
                  <a:pt x="129016" y="44349"/>
                  <a:pt x="145143" y="60476"/>
                </a:cubicBezTo>
                <a:lnTo>
                  <a:pt x="169333" y="84667"/>
                </a:lnTo>
                <a:cubicBezTo>
                  <a:pt x="182703" y="124778"/>
                  <a:pt x="168678" y="120953"/>
                  <a:pt x="193524" y="120953"/>
                </a:cubicBezTo>
              </a:path>
            </a:pathLst>
          </a:cu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flipH="1">
            <a:off x="4460886" y="2733764"/>
            <a:ext cx="193524" cy="121051"/>
          </a:xfrm>
          <a:custGeom>
            <a:avLst/>
            <a:gdLst>
              <a:gd name="connsiteX0" fmla="*/ 0 w 193524"/>
              <a:gd name="connsiteY0" fmla="*/ 0 h 121051"/>
              <a:gd name="connsiteX1" fmla="*/ 96762 w 193524"/>
              <a:gd name="connsiteY1" fmla="*/ 12095 h 121051"/>
              <a:gd name="connsiteX2" fmla="*/ 145143 w 193524"/>
              <a:gd name="connsiteY2" fmla="*/ 60476 h 121051"/>
              <a:gd name="connsiteX3" fmla="*/ 169333 w 193524"/>
              <a:gd name="connsiteY3" fmla="*/ 84667 h 121051"/>
              <a:gd name="connsiteX4" fmla="*/ 193524 w 193524"/>
              <a:gd name="connsiteY4" fmla="*/ 120953 h 12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24" h="121051">
                <a:moveTo>
                  <a:pt x="0" y="0"/>
                </a:moveTo>
                <a:cubicBezTo>
                  <a:pt x="32254" y="4032"/>
                  <a:pt x="66757" y="-407"/>
                  <a:pt x="96762" y="12095"/>
                </a:cubicBezTo>
                <a:cubicBezTo>
                  <a:pt x="117815" y="20867"/>
                  <a:pt x="129016" y="44349"/>
                  <a:pt x="145143" y="60476"/>
                </a:cubicBezTo>
                <a:lnTo>
                  <a:pt x="169333" y="84667"/>
                </a:lnTo>
                <a:cubicBezTo>
                  <a:pt x="182703" y="124778"/>
                  <a:pt x="168678" y="120953"/>
                  <a:pt x="193524" y="120953"/>
                </a:cubicBezTo>
              </a:path>
            </a:pathLst>
          </a:cu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2</a:t>
            </a:r>
            <a:r>
              <a:rPr lang="en-US" baseline="0" dirty="0" smtClean="0"/>
              <a:t> watt laser system tunable</a:t>
            </a:r>
            <a:r>
              <a:rPr lang="en-US" dirty="0" smtClean="0"/>
              <a:t> between 760 and 775 nm</a:t>
            </a:r>
            <a:endParaRPr lang="en-US" dirty="0"/>
          </a:p>
        </p:txBody>
      </p:sp>
      <p:sp>
        <p:nvSpPr>
          <p:cNvPr id="4" name="Rectangle 3"/>
          <p:cNvSpPr/>
          <p:nvPr/>
        </p:nvSpPr>
        <p:spPr>
          <a:xfrm>
            <a:off x="178911" y="2355457"/>
            <a:ext cx="1134370" cy="7325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78911" y="2355457"/>
            <a:ext cx="1134370" cy="646331"/>
          </a:xfrm>
          <a:prstGeom prst="rect">
            <a:avLst/>
          </a:prstGeom>
          <a:noFill/>
        </p:spPr>
        <p:txBody>
          <a:bodyPr wrap="none" rtlCol="0">
            <a:spAutoFit/>
          </a:bodyPr>
          <a:lstStyle/>
          <a:p>
            <a:r>
              <a:rPr lang="en-US" sz="3600" dirty="0" smtClean="0"/>
              <a:t>ECDL</a:t>
            </a:r>
            <a:endParaRPr lang="en-US" sz="3600" dirty="0"/>
          </a:p>
        </p:txBody>
      </p:sp>
      <p:sp>
        <p:nvSpPr>
          <p:cNvPr id="18" name="Rectangle 17"/>
          <p:cNvSpPr/>
          <p:nvPr/>
        </p:nvSpPr>
        <p:spPr>
          <a:xfrm>
            <a:off x="1545877" y="2355457"/>
            <a:ext cx="915635" cy="7325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533782" y="2353231"/>
            <a:ext cx="915635" cy="646331"/>
          </a:xfrm>
          <a:prstGeom prst="rect">
            <a:avLst/>
          </a:prstGeom>
          <a:noFill/>
        </p:spPr>
        <p:txBody>
          <a:bodyPr wrap="none" rtlCol="0">
            <a:spAutoFit/>
          </a:bodyPr>
          <a:lstStyle/>
          <a:p>
            <a:r>
              <a:rPr lang="en-US" sz="3600" dirty="0" smtClean="0"/>
              <a:t>TPA</a:t>
            </a:r>
            <a:endParaRPr lang="en-US" sz="3600" dirty="0"/>
          </a:p>
        </p:txBody>
      </p:sp>
      <p:sp>
        <p:nvSpPr>
          <p:cNvPr id="10" name="TextBox 9"/>
          <p:cNvSpPr txBox="1"/>
          <p:nvPr/>
        </p:nvSpPr>
        <p:spPr>
          <a:xfrm>
            <a:off x="3575059" y="1947014"/>
            <a:ext cx="769712" cy="461665"/>
          </a:xfrm>
          <a:prstGeom prst="rect">
            <a:avLst/>
          </a:prstGeom>
          <a:noFill/>
        </p:spPr>
        <p:txBody>
          <a:bodyPr wrap="none" rtlCol="0">
            <a:spAutoFit/>
          </a:bodyPr>
          <a:lstStyle/>
          <a:p>
            <a:r>
              <a:rPr lang="en-US" sz="2400" dirty="0" smtClean="0"/>
              <a:t>fiber</a:t>
            </a:r>
            <a:endParaRPr lang="en-US" sz="2400" dirty="0"/>
          </a:p>
        </p:txBody>
      </p:sp>
      <p:sp>
        <p:nvSpPr>
          <p:cNvPr id="14" name="TextBox 13"/>
          <p:cNvSpPr txBox="1"/>
          <p:nvPr/>
        </p:nvSpPr>
        <p:spPr>
          <a:xfrm>
            <a:off x="5571217" y="1947014"/>
            <a:ext cx="652492" cy="461665"/>
          </a:xfrm>
          <a:prstGeom prst="rect">
            <a:avLst/>
          </a:prstGeom>
          <a:noFill/>
        </p:spPr>
        <p:txBody>
          <a:bodyPr wrap="none" rtlCol="0">
            <a:spAutoFit/>
          </a:bodyPr>
          <a:lstStyle/>
          <a:p>
            <a:r>
              <a:rPr lang="en-US" sz="2400" dirty="0" smtClean="0"/>
              <a:t>PBS</a:t>
            </a:r>
            <a:endParaRPr lang="en-US" sz="2400" dirty="0"/>
          </a:p>
        </p:txBody>
      </p:sp>
      <p:cxnSp>
        <p:nvCxnSpPr>
          <p:cNvPr id="7" name="Straight Connector 6"/>
          <p:cNvCxnSpPr>
            <a:stCxn id="4" idx="3"/>
            <a:endCxn id="18" idx="1"/>
          </p:cNvCxnSpPr>
          <p:nvPr/>
        </p:nvCxnSpPr>
        <p:spPr>
          <a:xfrm>
            <a:off x="1313281" y="2721720"/>
            <a:ext cx="232596" cy="0"/>
          </a:xfrm>
          <a:prstGeom prst="line">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1856" y="2359086"/>
            <a:ext cx="730515" cy="730515"/>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Oval 20"/>
          <p:cNvSpPr/>
          <p:nvPr/>
        </p:nvSpPr>
        <p:spPr>
          <a:xfrm>
            <a:off x="3614256" y="2359086"/>
            <a:ext cx="730515" cy="730515"/>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Oval 21"/>
          <p:cNvSpPr/>
          <p:nvPr/>
        </p:nvSpPr>
        <p:spPr>
          <a:xfrm>
            <a:off x="3766656" y="2359086"/>
            <a:ext cx="730515" cy="730515"/>
          </a:xfrm>
          <a:prstGeom prst="ellipse">
            <a:avLst/>
          </a:prstGeom>
          <a:ln w="381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p:cNvSpPr/>
          <p:nvPr/>
        </p:nvSpPr>
        <p:spPr>
          <a:xfrm>
            <a:off x="5571217" y="2359086"/>
            <a:ext cx="730515" cy="730515"/>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571217" y="2358863"/>
            <a:ext cx="730515" cy="73051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Isosceles Triangle 29"/>
          <p:cNvSpPr/>
          <p:nvPr/>
        </p:nvSpPr>
        <p:spPr>
          <a:xfrm rot="16200000" flipH="1">
            <a:off x="4700714" y="2480129"/>
            <a:ext cx="411476" cy="502920"/>
          </a:xfrm>
          <a:prstGeom prs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flipH="1">
            <a:off x="5148772" y="2365326"/>
            <a:ext cx="155591" cy="73252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rot="16200000">
            <a:off x="6378336" y="3842918"/>
            <a:ext cx="782416" cy="732526"/>
            <a:chOff x="4357296" y="2510470"/>
            <a:chExt cx="782416" cy="732526"/>
          </a:xfrm>
        </p:grpSpPr>
        <p:sp>
          <p:nvSpPr>
            <p:cNvPr id="39" name="Isosceles Triangle 38"/>
            <p:cNvSpPr/>
            <p:nvPr/>
          </p:nvSpPr>
          <p:spPr>
            <a:xfrm rot="16200000" flipH="1">
              <a:off x="4485464" y="2542827"/>
              <a:ext cx="411476" cy="667812"/>
            </a:xfrm>
            <a:prstGeom prs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flipH="1">
              <a:off x="4984121" y="2510470"/>
              <a:ext cx="155591" cy="73252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9" name="Straight Connector 28"/>
          <p:cNvCxnSpPr/>
          <p:nvPr/>
        </p:nvCxnSpPr>
        <p:spPr>
          <a:xfrm>
            <a:off x="6471061" y="2346768"/>
            <a:ext cx="732527" cy="732527"/>
          </a:xfrm>
          <a:prstGeom prst="line">
            <a:avLst/>
          </a:prstGeom>
        </p:spPr>
        <p:style>
          <a:lnRef idx="2">
            <a:schemeClr val="accent1"/>
          </a:lnRef>
          <a:fillRef idx="0">
            <a:schemeClr val="accent1"/>
          </a:fillRef>
          <a:effectRef idx="1">
            <a:schemeClr val="accent1"/>
          </a:effectRef>
          <a:fontRef idx="minor">
            <a:schemeClr val="tx1"/>
          </a:fontRef>
        </p:style>
      </p:cxnSp>
      <p:sp>
        <p:nvSpPr>
          <p:cNvPr id="35" name="Right Triangle 34"/>
          <p:cNvSpPr/>
          <p:nvPr/>
        </p:nvSpPr>
        <p:spPr>
          <a:xfrm flipH="1" flipV="1">
            <a:off x="6434144" y="2283797"/>
            <a:ext cx="726007" cy="726007"/>
          </a:xfrm>
          <a:prstGeom prst="rtTriangle">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p:nvSpPr>
        <p:spPr>
          <a:xfrm rot="5400000">
            <a:off x="2844293" y="2473889"/>
            <a:ext cx="411476" cy="502920"/>
          </a:xfrm>
          <a:prstGeom prs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2676310" y="2359086"/>
            <a:ext cx="155591" cy="73252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287870" y="3509252"/>
            <a:ext cx="2219110" cy="6678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84777" y="3501859"/>
            <a:ext cx="2080818" cy="584776"/>
          </a:xfrm>
          <a:prstGeom prst="rect">
            <a:avLst/>
          </a:prstGeom>
          <a:noFill/>
        </p:spPr>
        <p:txBody>
          <a:bodyPr wrap="none" rtlCol="0">
            <a:spAutoFit/>
          </a:bodyPr>
          <a:lstStyle/>
          <a:p>
            <a:r>
              <a:rPr lang="en-US" sz="3200" dirty="0" err="1" smtClean="0"/>
              <a:t>wavemeter</a:t>
            </a:r>
            <a:endParaRPr lang="en-US" sz="3200" dirty="0"/>
          </a:p>
        </p:txBody>
      </p:sp>
    </p:spTree>
    <p:extLst>
      <p:ext uri="{BB962C8B-B14F-4D97-AF65-F5344CB8AC3E}">
        <p14:creationId xmlns:p14="http://schemas.microsoft.com/office/powerpoint/2010/main" val="41132349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l12 Atomic and molecular polarizabilities 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7" y="0"/>
            <a:ext cx="5299364" cy="6858000"/>
          </a:xfrm>
          <a:prstGeom prst="rect">
            <a:avLst/>
          </a:prstGeom>
        </p:spPr>
      </p:pic>
      <p:pic>
        <p:nvPicPr>
          <p:cNvPr id="6" name="Picture 5" descr="Mil12 Atomic and molecular polarizabilities 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795" y="0"/>
            <a:ext cx="5299364" cy="6858000"/>
          </a:xfrm>
          <a:prstGeom prst="rect">
            <a:avLst/>
          </a:prstGeom>
        </p:spPr>
      </p:pic>
    </p:spTree>
    <p:extLst>
      <p:ext uri="{BB962C8B-B14F-4D97-AF65-F5344CB8AC3E}">
        <p14:creationId xmlns:p14="http://schemas.microsoft.com/office/powerpoint/2010/main" val="352184392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Interferometer data series</a:t>
            </a:r>
            <a:endParaRPr lang="en-US" dirty="0"/>
          </a:p>
        </p:txBody>
      </p:sp>
      <p:pic>
        <p:nvPicPr>
          <p:cNvPr id="3" name="Picture 2" descr="120509eRefOnPhaseWavePowerC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49634"/>
            <a:ext cx="6715276" cy="5319894"/>
          </a:xfrm>
          <a:prstGeom prst="rect">
            <a:avLst/>
          </a:prstGeom>
        </p:spPr>
      </p:pic>
      <p:sp>
        <p:nvSpPr>
          <p:cNvPr id="5" name="TextBox 4"/>
          <p:cNvSpPr txBox="1"/>
          <p:nvPr/>
        </p:nvSpPr>
        <p:spPr>
          <a:xfrm rot="16200000">
            <a:off x="865238" y="5406916"/>
            <a:ext cx="966931" cy="369332"/>
          </a:xfrm>
          <a:prstGeom prst="rect">
            <a:avLst/>
          </a:prstGeom>
          <a:solidFill>
            <a:schemeClr val="bg1"/>
          </a:solidFill>
        </p:spPr>
        <p:txBody>
          <a:bodyPr wrap="none" rtlCol="0">
            <a:spAutoFit/>
          </a:bodyPr>
          <a:lstStyle/>
          <a:p>
            <a:r>
              <a:rPr lang="en-US" dirty="0" smtClean="0"/>
              <a:t>contrast</a:t>
            </a:r>
            <a:endParaRPr lang="en-US" dirty="0"/>
          </a:p>
        </p:txBody>
      </p:sp>
      <p:sp>
        <p:nvSpPr>
          <p:cNvPr id="6" name="TextBox 5"/>
          <p:cNvSpPr txBox="1"/>
          <p:nvPr/>
        </p:nvSpPr>
        <p:spPr>
          <a:xfrm rot="16200000">
            <a:off x="748832" y="4059508"/>
            <a:ext cx="1199742" cy="369332"/>
          </a:xfrm>
          <a:prstGeom prst="rect">
            <a:avLst/>
          </a:prstGeom>
          <a:solidFill>
            <a:schemeClr val="bg1"/>
          </a:solidFill>
        </p:spPr>
        <p:txBody>
          <a:bodyPr wrap="none" rtlCol="0">
            <a:spAutoFit/>
          </a:bodyPr>
          <a:lstStyle/>
          <a:p>
            <a:r>
              <a:rPr lang="en-US" dirty="0" smtClean="0"/>
              <a:t>Phase shift</a:t>
            </a:r>
            <a:endParaRPr lang="en-US" dirty="0"/>
          </a:p>
        </p:txBody>
      </p:sp>
      <p:sp>
        <p:nvSpPr>
          <p:cNvPr id="7" name="TextBox 6"/>
          <p:cNvSpPr txBox="1"/>
          <p:nvPr/>
        </p:nvSpPr>
        <p:spPr>
          <a:xfrm rot="16200000">
            <a:off x="704071" y="2859765"/>
            <a:ext cx="1275710" cy="369332"/>
          </a:xfrm>
          <a:prstGeom prst="rect">
            <a:avLst/>
          </a:prstGeom>
          <a:solidFill>
            <a:schemeClr val="bg1"/>
          </a:solidFill>
        </p:spPr>
        <p:txBody>
          <a:bodyPr wrap="none" rtlCol="0">
            <a:spAutoFit/>
          </a:bodyPr>
          <a:lstStyle/>
          <a:p>
            <a:r>
              <a:rPr lang="en-US" dirty="0" smtClean="0"/>
              <a:t>wavelength</a:t>
            </a:r>
            <a:endParaRPr lang="en-US" dirty="0"/>
          </a:p>
        </p:txBody>
      </p:sp>
      <p:sp>
        <p:nvSpPr>
          <p:cNvPr id="8" name="TextBox 7"/>
          <p:cNvSpPr txBox="1"/>
          <p:nvPr/>
        </p:nvSpPr>
        <p:spPr>
          <a:xfrm rot="16200000">
            <a:off x="704030" y="1664838"/>
            <a:ext cx="1289348" cy="369332"/>
          </a:xfrm>
          <a:prstGeom prst="rect">
            <a:avLst/>
          </a:prstGeom>
          <a:solidFill>
            <a:schemeClr val="bg1"/>
          </a:solidFill>
        </p:spPr>
        <p:txBody>
          <a:bodyPr wrap="none" rtlCol="0">
            <a:spAutoFit/>
          </a:bodyPr>
          <a:lstStyle/>
          <a:p>
            <a:r>
              <a:rPr lang="en-US" dirty="0"/>
              <a:t>l</a:t>
            </a:r>
            <a:r>
              <a:rPr lang="en-US" dirty="0" smtClean="0"/>
              <a:t>aser power</a:t>
            </a:r>
            <a:endParaRPr lang="en-US" dirty="0"/>
          </a:p>
        </p:txBody>
      </p:sp>
    </p:spTree>
    <p:extLst>
      <p:ext uri="{BB962C8B-B14F-4D97-AF65-F5344CB8AC3E}">
        <p14:creationId xmlns:p14="http://schemas.microsoft.com/office/powerpoint/2010/main" val="162401235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0507 D1D2 c and p.pdf"/>
          <p:cNvPicPr>
            <a:picLocks noChangeAspect="1"/>
          </p:cNvPicPr>
          <p:nvPr/>
        </p:nvPicPr>
        <p:blipFill rotWithShape="1">
          <a:blip r:embed="rId3">
            <a:extLst>
              <a:ext uri="{28A0092B-C50C-407E-A947-70E740481C1C}">
                <a14:useLocalDpi xmlns:a14="http://schemas.microsoft.com/office/drawing/2010/main" val="0"/>
              </a:ext>
            </a:extLst>
          </a:blip>
          <a:srcRect t="47105"/>
          <a:stretch/>
        </p:blipFill>
        <p:spPr>
          <a:xfrm>
            <a:off x="457200" y="1956037"/>
            <a:ext cx="8224929" cy="2915977"/>
          </a:xfrm>
          <a:prstGeom prst="rect">
            <a:avLst/>
          </a:prstGeom>
        </p:spPr>
      </p:pic>
      <p:sp>
        <p:nvSpPr>
          <p:cNvPr id="2" name="Title 1"/>
          <p:cNvSpPr>
            <a:spLocks noGrp="1"/>
          </p:cNvSpPr>
          <p:nvPr>
            <p:ph type="title"/>
          </p:nvPr>
        </p:nvSpPr>
        <p:spPr/>
        <p:txBody>
          <a:bodyPr>
            <a:normAutofit fontScale="90000"/>
          </a:bodyPr>
          <a:lstStyle/>
          <a:p>
            <a:r>
              <a:rPr lang="en-US" dirty="0" smtClean="0"/>
              <a:t>Magic-zero wavelength measurement</a:t>
            </a:r>
            <a:endParaRPr lang="en-US" dirty="0"/>
          </a:p>
        </p:txBody>
      </p:sp>
      <p:sp>
        <p:nvSpPr>
          <p:cNvPr id="12" name="TextBox 11"/>
          <p:cNvSpPr txBox="1"/>
          <p:nvPr/>
        </p:nvSpPr>
        <p:spPr>
          <a:xfrm>
            <a:off x="7175500" y="2294897"/>
            <a:ext cx="615786" cy="369332"/>
          </a:xfrm>
          <a:prstGeom prst="rect">
            <a:avLst/>
          </a:prstGeom>
          <a:noFill/>
        </p:spPr>
        <p:txBody>
          <a:bodyPr wrap="none" rtlCol="0">
            <a:spAutoFit/>
          </a:bodyPr>
          <a:lstStyle/>
          <a:p>
            <a:r>
              <a:rPr lang="en-US" dirty="0" smtClean="0">
                <a:solidFill>
                  <a:schemeClr val="bg1"/>
                </a:solidFill>
              </a:rPr>
              <a:t>K D1</a:t>
            </a:r>
            <a:endParaRPr lang="en-US" dirty="0">
              <a:solidFill>
                <a:schemeClr val="bg1"/>
              </a:solidFill>
            </a:endParaRPr>
          </a:p>
        </p:txBody>
      </p:sp>
      <p:sp>
        <p:nvSpPr>
          <p:cNvPr id="10" name="TextBox 9"/>
          <p:cNvSpPr txBox="1"/>
          <p:nvPr/>
        </p:nvSpPr>
        <p:spPr>
          <a:xfrm>
            <a:off x="2080662" y="1635922"/>
            <a:ext cx="837940" cy="369332"/>
          </a:xfrm>
          <a:prstGeom prst="rect">
            <a:avLst/>
          </a:prstGeom>
          <a:noFill/>
        </p:spPr>
        <p:txBody>
          <a:bodyPr wrap="none" rtlCol="0">
            <a:spAutoFit/>
          </a:bodyPr>
          <a:lstStyle/>
          <a:p>
            <a:r>
              <a:rPr lang="en-US" dirty="0" smtClean="0"/>
              <a:t>D2 line</a:t>
            </a:r>
            <a:endParaRPr lang="en-US" dirty="0"/>
          </a:p>
        </p:txBody>
      </p:sp>
      <p:sp>
        <p:nvSpPr>
          <p:cNvPr id="11" name="TextBox 10"/>
          <p:cNvSpPr txBox="1"/>
          <p:nvPr/>
        </p:nvSpPr>
        <p:spPr>
          <a:xfrm>
            <a:off x="6620800" y="1635922"/>
            <a:ext cx="837940" cy="369332"/>
          </a:xfrm>
          <a:prstGeom prst="rect">
            <a:avLst/>
          </a:prstGeom>
          <a:noFill/>
        </p:spPr>
        <p:txBody>
          <a:bodyPr wrap="none" rtlCol="0">
            <a:spAutoFit/>
          </a:bodyPr>
          <a:lstStyle/>
          <a:p>
            <a:r>
              <a:rPr lang="en-US" dirty="0" smtClean="0"/>
              <a:t>D1 line</a:t>
            </a:r>
            <a:endParaRPr lang="en-US" dirty="0"/>
          </a:p>
        </p:txBody>
      </p:sp>
      <p:cxnSp>
        <p:nvCxnSpPr>
          <p:cNvPr id="16" name="Straight Arrow Connector 15"/>
          <p:cNvCxnSpPr/>
          <p:nvPr/>
        </p:nvCxnSpPr>
        <p:spPr>
          <a:xfrm>
            <a:off x="5520869" y="1956037"/>
            <a:ext cx="0" cy="112635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70" y="1708802"/>
            <a:ext cx="490397" cy="224181"/>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5173818"/>
            <a:ext cx="8382000" cy="1104900"/>
          </a:xfrm>
          <a:prstGeom prst="rect">
            <a:avLst/>
          </a:prstGeom>
        </p:spPr>
      </p:pic>
    </p:spTree>
    <p:extLst>
      <p:ext uri="{BB962C8B-B14F-4D97-AF65-F5344CB8AC3E}">
        <p14:creationId xmlns:p14="http://schemas.microsoft.com/office/powerpoint/2010/main" val="387436529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Magic-zero wavelength measurement</a:t>
            </a:r>
            <a:endParaRPr lang="en-US" dirty="0"/>
          </a:p>
        </p:txBody>
      </p:sp>
      <p:sp>
        <p:nvSpPr>
          <p:cNvPr id="12" name="TextBox 11"/>
          <p:cNvSpPr txBox="1"/>
          <p:nvPr/>
        </p:nvSpPr>
        <p:spPr>
          <a:xfrm>
            <a:off x="7175500" y="2452132"/>
            <a:ext cx="615786" cy="369332"/>
          </a:xfrm>
          <a:prstGeom prst="rect">
            <a:avLst/>
          </a:prstGeom>
          <a:noFill/>
        </p:spPr>
        <p:txBody>
          <a:bodyPr wrap="none" rtlCol="0">
            <a:spAutoFit/>
          </a:bodyPr>
          <a:lstStyle/>
          <a:p>
            <a:r>
              <a:rPr lang="en-US" dirty="0" smtClean="0">
                <a:solidFill>
                  <a:schemeClr val="bg1"/>
                </a:solidFill>
              </a:rPr>
              <a:t>K D1</a:t>
            </a:r>
            <a:endParaRPr lang="en-US" dirty="0">
              <a:solidFill>
                <a:schemeClr val="bg1"/>
              </a:solidFill>
            </a:endParaRPr>
          </a:p>
        </p:txBody>
      </p:sp>
      <p:sp>
        <p:nvSpPr>
          <p:cNvPr id="13" name="TextBox 12"/>
          <p:cNvSpPr txBox="1"/>
          <p:nvPr/>
        </p:nvSpPr>
        <p:spPr>
          <a:xfrm>
            <a:off x="3987800" y="2452132"/>
            <a:ext cx="615786" cy="369332"/>
          </a:xfrm>
          <a:prstGeom prst="rect">
            <a:avLst/>
          </a:prstGeom>
          <a:noFill/>
        </p:spPr>
        <p:txBody>
          <a:bodyPr wrap="none" rtlCol="0">
            <a:spAutoFit/>
          </a:bodyPr>
          <a:lstStyle/>
          <a:p>
            <a:r>
              <a:rPr lang="en-US" dirty="0" smtClean="0">
                <a:solidFill>
                  <a:schemeClr val="bg1"/>
                </a:solidFill>
              </a:rPr>
              <a:t>K D2</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133" y="1447105"/>
            <a:ext cx="6718904" cy="4319296"/>
          </a:xfrm>
          <a:prstGeom prst="rect">
            <a:avLst/>
          </a:prstGeom>
        </p:spPr>
      </p:pic>
      <p:sp>
        <p:nvSpPr>
          <p:cNvPr id="4" name="TextBox 3"/>
          <p:cNvSpPr txBox="1"/>
          <p:nvPr/>
        </p:nvSpPr>
        <p:spPr>
          <a:xfrm>
            <a:off x="4972526" y="2636798"/>
            <a:ext cx="583513" cy="36933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smtClean="0">
                <a:latin typeface="Symbol" charset="2"/>
                <a:cs typeface="Symbol" charset="2"/>
              </a:rPr>
              <a:t>l</a:t>
            </a:r>
            <a:r>
              <a:rPr lang="en-US" baseline="-25000" dirty="0" err="1" smtClean="0"/>
              <a:t>zero</a:t>
            </a:r>
            <a:endParaRPr lang="en-US" baseline="-25000" dirty="0"/>
          </a:p>
        </p:txBody>
      </p:sp>
    </p:spTree>
    <p:extLst>
      <p:ext uri="{BB962C8B-B14F-4D97-AF65-F5344CB8AC3E}">
        <p14:creationId xmlns:p14="http://schemas.microsoft.com/office/powerpoint/2010/main" val="73768854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ZWmeasurements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2299"/>
            <a:ext cx="9242769" cy="4710068"/>
          </a:xfrm>
          <a:prstGeom prst="rect">
            <a:avLst/>
          </a:prstGeom>
        </p:spPr>
      </p:pic>
      <p:sp>
        <p:nvSpPr>
          <p:cNvPr id="2" name="Title 1"/>
          <p:cNvSpPr>
            <a:spLocks noGrp="1"/>
          </p:cNvSpPr>
          <p:nvPr>
            <p:ph type="title"/>
          </p:nvPr>
        </p:nvSpPr>
        <p:spPr/>
        <p:txBody>
          <a:bodyPr>
            <a:normAutofit fontScale="90000"/>
          </a:bodyPr>
          <a:lstStyle/>
          <a:p>
            <a:r>
              <a:rPr lang="en-US" dirty="0" smtClean="0"/>
              <a:t>Magic-zero wavelength measurements</a:t>
            </a:r>
            <a:endParaRPr lang="en-US" dirty="0"/>
          </a:p>
        </p:txBody>
      </p:sp>
      <p:sp>
        <p:nvSpPr>
          <p:cNvPr id="5" name="TextBox 4"/>
          <p:cNvSpPr txBox="1"/>
          <p:nvPr/>
        </p:nvSpPr>
        <p:spPr>
          <a:xfrm>
            <a:off x="5435509" y="1686267"/>
            <a:ext cx="3147616" cy="461665"/>
          </a:xfrm>
          <a:prstGeom prst="rect">
            <a:avLst/>
          </a:prstGeom>
          <a:noFill/>
        </p:spPr>
        <p:txBody>
          <a:bodyPr wrap="none" rtlCol="0">
            <a:spAutoFit/>
          </a:bodyPr>
          <a:lstStyle/>
          <a:p>
            <a:r>
              <a:rPr lang="en-US" sz="2400" dirty="0" smtClean="0">
                <a:solidFill>
                  <a:schemeClr val="accent2"/>
                </a:solidFill>
              </a:rPr>
              <a:t>MZW </a:t>
            </a:r>
            <a:r>
              <a:rPr lang="en-US" sz="2400" dirty="0">
                <a:solidFill>
                  <a:schemeClr val="accent2"/>
                </a:solidFill>
              </a:rPr>
              <a:t>= </a:t>
            </a:r>
            <a:r>
              <a:rPr lang="en-US" sz="2400" dirty="0" smtClean="0">
                <a:solidFill>
                  <a:schemeClr val="accent2"/>
                </a:solidFill>
              </a:rPr>
              <a:t>768.9712(</a:t>
            </a:r>
            <a:r>
              <a:rPr lang="en-US" sz="2400" dirty="0">
                <a:solidFill>
                  <a:schemeClr val="accent2"/>
                </a:solidFill>
              </a:rPr>
              <a:t>7</a:t>
            </a:r>
            <a:r>
              <a:rPr lang="en-US" sz="2400" dirty="0" smtClean="0">
                <a:solidFill>
                  <a:schemeClr val="accent2"/>
                </a:solidFill>
              </a:rPr>
              <a:t>) nm</a:t>
            </a:r>
            <a:endParaRPr lang="en-US" sz="2400" dirty="0">
              <a:solidFill>
                <a:schemeClr val="accent2"/>
              </a:solidFill>
            </a:endParaRPr>
          </a:p>
        </p:txBody>
      </p:sp>
      <p:sp>
        <p:nvSpPr>
          <p:cNvPr id="6" name="TextBox 5"/>
          <p:cNvSpPr txBox="1"/>
          <p:nvPr/>
        </p:nvSpPr>
        <p:spPr>
          <a:xfrm>
            <a:off x="3185345" y="6124937"/>
            <a:ext cx="5722277" cy="369332"/>
          </a:xfrm>
          <a:prstGeom prst="rect">
            <a:avLst/>
          </a:prstGeom>
          <a:noFill/>
        </p:spPr>
        <p:txBody>
          <a:bodyPr wrap="none" rtlCol="0">
            <a:spAutoFit/>
          </a:bodyPr>
          <a:lstStyle/>
          <a:p>
            <a:r>
              <a:rPr lang="en-US" dirty="0" smtClean="0">
                <a:solidFill>
                  <a:srgbClr val="FF0000"/>
                </a:solidFill>
              </a:rPr>
              <a:t>1 pm </a:t>
            </a:r>
            <a:r>
              <a:rPr lang="en-US" dirty="0" smtClean="0"/>
              <a:t>precision with 25 hours of data @ 100,000 atoms/sec</a:t>
            </a:r>
          </a:p>
        </p:txBody>
      </p:sp>
    </p:spTree>
    <p:extLst>
      <p:ext uri="{BB962C8B-B14F-4D97-AF65-F5344CB8AC3E}">
        <p14:creationId xmlns:p14="http://schemas.microsoft.com/office/powerpoint/2010/main" val="214072671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57" y="274638"/>
            <a:ext cx="8926286" cy="1143000"/>
          </a:xfrm>
        </p:spPr>
        <p:txBody>
          <a:bodyPr>
            <a:normAutofit fontScale="90000"/>
          </a:bodyPr>
          <a:lstStyle/>
          <a:p>
            <a:r>
              <a:rPr lang="en-US" sz="3600" dirty="0" smtClean="0"/>
              <a:t>Magic-zero wavelength measurement uncertainties</a:t>
            </a:r>
            <a:endParaRPr lang="en-US" sz="3600" dirty="0"/>
          </a:p>
        </p:txBody>
      </p:sp>
      <p:graphicFrame>
        <p:nvGraphicFramePr>
          <p:cNvPr id="6" name="Table 5"/>
          <p:cNvGraphicFramePr>
            <a:graphicFrameLocks noGrp="1"/>
          </p:cNvGraphicFramePr>
          <p:nvPr>
            <p:extLst>
              <p:ext uri="{D42A27DB-BD31-4B8C-83A1-F6EECF244321}">
                <p14:modId xmlns:p14="http://schemas.microsoft.com/office/powerpoint/2010/main" val="1684003434"/>
              </p:ext>
            </p:extLst>
          </p:nvPr>
        </p:nvGraphicFramePr>
        <p:xfrm>
          <a:off x="1775602" y="1308783"/>
          <a:ext cx="6025827" cy="5232885"/>
        </p:xfrm>
        <a:graphic>
          <a:graphicData uri="http://schemas.openxmlformats.org/drawingml/2006/table">
            <a:tbl>
              <a:tblPr firstRow="1" bandRow="1">
                <a:tableStyleId>{3C2FFA5D-87B4-456A-9821-1D502468CF0F}</a:tableStyleId>
              </a:tblPr>
              <a:tblGrid>
                <a:gridCol w="3632139"/>
                <a:gridCol w="2393688"/>
              </a:tblGrid>
              <a:tr h="378735">
                <a:tc>
                  <a:txBody>
                    <a:bodyPr/>
                    <a:lstStyle/>
                    <a:p>
                      <a:r>
                        <a:rPr lang="en-US" sz="1600" dirty="0" smtClean="0"/>
                        <a:t>Source of uncertainty</a:t>
                      </a:r>
                      <a:endParaRPr lang="en-US" sz="1600" dirty="0"/>
                    </a:p>
                  </a:txBody>
                  <a:tcPr/>
                </a:tc>
                <a:tc>
                  <a:txBody>
                    <a:bodyPr/>
                    <a:lstStyle/>
                    <a:p>
                      <a:r>
                        <a:rPr lang="en-US" sz="1600" dirty="0" smtClean="0"/>
                        <a:t>Uncertainty in MZW</a:t>
                      </a:r>
                      <a:r>
                        <a:rPr lang="en-US" sz="1600" baseline="0" dirty="0" smtClean="0"/>
                        <a:t> (pm)</a:t>
                      </a:r>
                      <a:endParaRPr lang="en-US" sz="1600" dirty="0"/>
                    </a:p>
                  </a:txBody>
                  <a:tcPr/>
                </a:tc>
              </a:tr>
              <a:tr h="378735">
                <a:tc>
                  <a:txBody>
                    <a:bodyPr/>
                    <a:lstStyle/>
                    <a:p>
                      <a:r>
                        <a:rPr lang="en-US" sz="1600" dirty="0" smtClean="0"/>
                        <a:t>Statistical</a:t>
                      </a:r>
                      <a:endParaRPr lang="en-US" sz="1600" dirty="0"/>
                    </a:p>
                  </a:txBody>
                  <a:tcPr/>
                </a:tc>
                <a:tc>
                  <a:txBody>
                    <a:bodyPr/>
                    <a:lstStyle/>
                    <a:p>
                      <a:r>
                        <a:rPr lang="en-US" sz="1600" dirty="0" smtClean="0"/>
                        <a:t>0.7</a:t>
                      </a:r>
                      <a:endParaRPr lang="en-US" sz="1600" dirty="0"/>
                    </a:p>
                  </a:txBody>
                  <a:tcPr/>
                </a:tc>
              </a:tr>
              <a:tr h="378735">
                <a:tc>
                  <a:txBody>
                    <a:bodyPr/>
                    <a:lstStyle/>
                    <a:p>
                      <a:endParaRPr lang="en-US" sz="1600" dirty="0"/>
                    </a:p>
                  </a:txBody>
                  <a:tcPr/>
                </a:tc>
                <a:tc>
                  <a:txBody>
                    <a:bodyPr/>
                    <a:lstStyle/>
                    <a:p>
                      <a:endParaRPr lang="en-US" sz="1600" dirty="0"/>
                    </a:p>
                  </a:txBody>
                  <a:tcPr/>
                </a:tc>
              </a:tr>
              <a:tr h="378735">
                <a:tc>
                  <a:txBody>
                    <a:bodyPr/>
                    <a:lstStyle/>
                    <a:p>
                      <a:r>
                        <a:rPr lang="en-US" sz="1600" dirty="0" smtClean="0"/>
                        <a:t>Laser wavelength</a:t>
                      </a:r>
                      <a:endParaRPr lang="en-US" sz="1600" dirty="0"/>
                    </a:p>
                  </a:txBody>
                  <a:tcPr/>
                </a:tc>
                <a:tc>
                  <a:txBody>
                    <a:bodyPr/>
                    <a:lstStyle/>
                    <a:p>
                      <a:r>
                        <a:rPr lang="en-US" sz="1600" dirty="0" smtClean="0"/>
                        <a:t>0.3</a:t>
                      </a:r>
                      <a:endParaRPr lang="en-US" sz="1600" dirty="0"/>
                    </a:p>
                  </a:txBody>
                  <a:tcPr/>
                </a:tc>
              </a:tr>
              <a:tr h="1021155">
                <a:tc>
                  <a:txBody>
                    <a:bodyPr/>
                    <a:lstStyle/>
                    <a:p>
                      <a:r>
                        <a:rPr lang="en-US" sz="1600" dirty="0" smtClean="0"/>
                        <a:t>Laser</a:t>
                      </a:r>
                      <a:r>
                        <a:rPr lang="en-US" sz="1600" baseline="0" dirty="0" smtClean="0"/>
                        <a:t> power?</a:t>
                      </a:r>
                    </a:p>
                    <a:p>
                      <a:r>
                        <a:rPr lang="en-US" sz="1600" baseline="0" dirty="0" smtClean="0"/>
                        <a:t>Focus spot size?</a:t>
                      </a:r>
                    </a:p>
                    <a:p>
                      <a:r>
                        <a:rPr lang="en-US" sz="1600" baseline="0" dirty="0" smtClean="0"/>
                        <a:t>Atom beam velocity?</a:t>
                      </a:r>
                    </a:p>
                    <a:p>
                      <a:r>
                        <a:rPr lang="en-US" sz="1600" baseline="0" dirty="0" smtClean="0"/>
                        <a:t>Laser-atom interaction location?</a:t>
                      </a:r>
                      <a:endParaRPr lang="en-US" sz="1600" dirty="0"/>
                    </a:p>
                  </a:txBody>
                  <a:tcPr/>
                </a:tc>
                <a:tc>
                  <a:txBody>
                    <a:bodyPr/>
                    <a:lstStyle/>
                    <a:p>
                      <a:r>
                        <a:rPr lang="en-US" sz="1600" dirty="0" smtClean="0"/>
                        <a:t>Zero!</a:t>
                      </a:r>
                      <a:endParaRPr lang="en-US" sz="1600" dirty="0"/>
                    </a:p>
                  </a:txBody>
                  <a:tcPr/>
                </a:tc>
              </a:tr>
              <a:tr h="378735">
                <a:tc>
                  <a:txBody>
                    <a:bodyPr/>
                    <a:lstStyle/>
                    <a:p>
                      <a:r>
                        <a:rPr lang="en-US" sz="1600" dirty="0" smtClean="0"/>
                        <a:t>Doppler</a:t>
                      </a:r>
                      <a:r>
                        <a:rPr lang="en-US" sz="1600" baseline="0" dirty="0" smtClean="0"/>
                        <a:t> shift from angle of incidence</a:t>
                      </a:r>
                      <a:endParaRPr lang="en-US" sz="1600" dirty="0"/>
                    </a:p>
                  </a:txBody>
                  <a:tcPr/>
                </a:tc>
                <a:tc>
                  <a:txBody>
                    <a:bodyPr/>
                    <a:lstStyle/>
                    <a:p>
                      <a:r>
                        <a:rPr lang="en-US" sz="1600" dirty="0" smtClean="0"/>
                        <a:t>0.05</a:t>
                      </a:r>
                      <a:endParaRPr lang="en-US" sz="1600" dirty="0"/>
                    </a:p>
                  </a:txBody>
                  <a:tcPr/>
                </a:tc>
              </a:tr>
              <a:tr h="378735">
                <a:tc>
                  <a:txBody>
                    <a:bodyPr/>
                    <a:lstStyle/>
                    <a:p>
                      <a:r>
                        <a:rPr lang="en-US" sz="1600" dirty="0" err="1" smtClean="0"/>
                        <a:t>Hyperpolarizability</a:t>
                      </a:r>
                      <a:endParaRPr lang="en-US" sz="1600" dirty="0"/>
                    </a:p>
                  </a:txBody>
                  <a:tcPr/>
                </a:tc>
                <a:tc>
                  <a:txBody>
                    <a:bodyPr/>
                    <a:lstStyle/>
                    <a:p>
                      <a:r>
                        <a:rPr lang="en-US" sz="1600" dirty="0" smtClean="0"/>
                        <a:t>0.01</a:t>
                      </a:r>
                      <a:endParaRPr lang="en-US" sz="1600" dirty="0"/>
                    </a:p>
                  </a:txBody>
                  <a:tcPr/>
                </a:tc>
              </a:tr>
              <a:tr h="37873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Spontaneous emission fraction</a:t>
                      </a:r>
                    </a:p>
                  </a:txBody>
                  <a:tcPr/>
                </a:tc>
                <a:tc>
                  <a:txBody>
                    <a:bodyPr/>
                    <a:lstStyle/>
                    <a:p>
                      <a:r>
                        <a:rPr lang="en-US" sz="1600" dirty="0" smtClean="0"/>
                        <a:t>&lt;0.5</a:t>
                      </a:r>
                      <a:endParaRPr lang="en-US" sz="1600" dirty="0"/>
                    </a:p>
                  </a:txBody>
                  <a:tcPr/>
                </a:tc>
              </a:tr>
              <a:tr h="378735">
                <a:tc>
                  <a:txBody>
                    <a:bodyPr/>
                    <a:lstStyle/>
                    <a:p>
                      <a:r>
                        <a:rPr lang="en-US" sz="1600" dirty="0" smtClean="0"/>
                        <a:t>Laser polarization</a:t>
                      </a:r>
                      <a:endParaRPr lang="en-US" sz="1600" dirty="0"/>
                    </a:p>
                  </a:txBody>
                  <a:tcPr/>
                </a:tc>
                <a:tc>
                  <a:txBody>
                    <a:bodyPr/>
                    <a:lstStyle/>
                    <a:p>
                      <a:r>
                        <a:rPr lang="en-US" sz="1600" dirty="0" smtClean="0"/>
                        <a:t>&lt;0.1</a:t>
                      </a:r>
                      <a:endParaRPr lang="en-US" sz="1600" dirty="0"/>
                    </a:p>
                  </a:txBody>
                  <a:tcPr/>
                </a:tc>
              </a:tr>
              <a:tr h="378735">
                <a:tc>
                  <a:txBody>
                    <a:bodyPr/>
                    <a:lstStyle/>
                    <a:p>
                      <a:r>
                        <a:rPr lang="en-US" sz="1600" dirty="0" smtClean="0"/>
                        <a:t>Total</a:t>
                      </a:r>
                      <a:r>
                        <a:rPr lang="en-US" sz="1600" baseline="0" dirty="0" smtClean="0"/>
                        <a:t> systematic</a:t>
                      </a:r>
                      <a:endParaRPr lang="en-US" sz="1600" dirty="0"/>
                    </a:p>
                  </a:txBody>
                  <a:tcPr/>
                </a:tc>
                <a:tc>
                  <a:txBody>
                    <a:bodyPr/>
                    <a:lstStyle/>
                    <a:p>
                      <a:r>
                        <a:rPr lang="en-US" sz="1600" dirty="0" smtClean="0"/>
                        <a:t>0.6</a:t>
                      </a:r>
                      <a:endParaRPr lang="en-US" sz="1600" dirty="0"/>
                    </a:p>
                  </a:txBody>
                  <a:tcPr/>
                </a:tc>
              </a:tr>
              <a:tr h="378735">
                <a:tc>
                  <a:txBody>
                    <a:bodyPr/>
                    <a:lstStyle/>
                    <a:p>
                      <a:endParaRPr lang="en-US" sz="1600" dirty="0"/>
                    </a:p>
                  </a:txBody>
                  <a:tcPr/>
                </a:tc>
                <a:tc>
                  <a:txBody>
                    <a:bodyPr/>
                    <a:lstStyle/>
                    <a:p>
                      <a:endParaRPr lang="en-US" sz="1600" dirty="0"/>
                    </a:p>
                  </a:txBody>
                  <a:tcPr/>
                </a:tc>
              </a:tr>
              <a:tr h="378735">
                <a:tc>
                  <a:txBody>
                    <a:bodyPr/>
                    <a:lstStyle/>
                    <a:p>
                      <a:r>
                        <a:rPr lang="en-US" sz="1600" dirty="0" smtClean="0"/>
                        <a:t>Total</a:t>
                      </a:r>
                      <a:endParaRPr lang="en-US" sz="1600" dirty="0"/>
                    </a:p>
                  </a:txBody>
                  <a:tcPr/>
                </a:tc>
                <a:tc>
                  <a:txBody>
                    <a:bodyPr/>
                    <a:lstStyle/>
                    <a:p>
                      <a:r>
                        <a:rPr lang="en-US" sz="1600" dirty="0" smtClean="0"/>
                        <a:t>0.9</a:t>
                      </a:r>
                      <a:endParaRPr lang="en-US" sz="1600" dirty="0"/>
                    </a:p>
                  </a:txBody>
                  <a:tcPr/>
                </a:tc>
              </a:tr>
            </a:tbl>
          </a:graphicData>
        </a:graphic>
      </p:graphicFrame>
    </p:spTree>
    <p:extLst>
      <p:ext uri="{BB962C8B-B14F-4D97-AF65-F5344CB8AC3E}">
        <p14:creationId xmlns:p14="http://schemas.microsoft.com/office/powerpoint/2010/main" val="271416846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Spontaneous</a:t>
            </a:r>
            <a:r>
              <a:rPr lang="en-US" baseline="0" dirty="0" smtClean="0"/>
              <a:t> emission pollution</a:t>
            </a:r>
            <a:endParaRPr lang="en-US" dirty="0"/>
          </a:p>
        </p:txBody>
      </p:sp>
      <p:sp>
        <p:nvSpPr>
          <p:cNvPr id="3" name="Content Placeholder 2"/>
          <p:cNvSpPr>
            <a:spLocks noGrp="1"/>
          </p:cNvSpPr>
          <p:nvPr>
            <p:ph idx="1"/>
          </p:nvPr>
        </p:nvSpPr>
        <p:spPr>
          <a:xfrm>
            <a:off x="457200" y="1600200"/>
            <a:ext cx="8229600" cy="1278467"/>
          </a:xfrm>
        </p:spPr>
        <p:txBody>
          <a:bodyPr/>
          <a:lstStyle/>
          <a:p>
            <a:pPr marL="0" indent="0">
              <a:buNone/>
            </a:pPr>
            <a:r>
              <a:rPr lang="en-US" dirty="0" smtClean="0"/>
              <a:t>Or…  when a laser isn’t perfect.</a:t>
            </a:r>
            <a:endParaRPr lang="en-US" dirty="0"/>
          </a:p>
        </p:txBody>
      </p:sp>
      <p:sp>
        <p:nvSpPr>
          <p:cNvPr id="4" name="TextBox 3"/>
          <p:cNvSpPr txBox="1"/>
          <p:nvPr/>
        </p:nvSpPr>
        <p:spPr>
          <a:xfrm>
            <a:off x="731517" y="2701981"/>
            <a:ext cx="3243947" cy="461665"/>
          </a:xfrm>
          <a:prstGeom prst="rect">
            <a:avLst/>
          </a:prstGeom>
          <a:noFill/>
        </p:spPr>
        <p:txBody>
          <a:bodyPr wrap="none" rtlCol="0">
            <a:spAutoFit/>
          </a:bodyPr>
          <a:lstStyle/>
          <a:p>
            <a:r>
              <a:rPr lang="en-US" sz="2400" dirty="0" smtClean="0"/>
              <a:t>The ideal laser spectrum</a:t>
            </a:r>
            <a:endParaRPr lang="en-US" sz="2400" dirty="0"/>
          </a:p>
        </p:txBody>
      </p:sp>
      <p:cxnSp>
        <p:nvCxnSpPr>
          <p:cNvPr id="6" name="Straight Connector 5"/>
          <p:cNvCxnSpPr/>
          <p:nvPr/>
        </p:nvCxnSpPr>
        <p:spPr>
          <a:xfrm>
            <a:off x="849887" y="3225291"/>
            <a:ext cx="0" cy="22980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95887" y="5245194"/>
            <a:ext cx="331409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201883" y="3797486"/>
            <a:ext cx="788009" cy="369332"/>
          </a:xfrm>
          <a:prstGeom prst="rect">
            <a:avLst/>
          </a:prstGeom>
          <a:noFill/>
        </p:spPr>
        <p:txBody>
          <a:bodyPr wrap="none" rtlCol="0">
            <a:spAutoFit/>
          </a:bodyPr>
          <a:lstStyle/>
          <a:p>
            <a:r>
              <a:rPr lang="en-US" dirty="0" smtClean="0"/>
              <a:t>power</a:t>
            </a:r>
            <a:endParaRPr lang="en-US" dirty="0"/>
          </a:p>
        </p:txBody>
      </p:sp>
      <p:sp>
        <p:nvSpPr>
          <p:cNvPr id="10" name="TextBox 9"/>
          <p:cNvSpPr txBox="1"/>
          <p:nvPr/>
        </p:nvSpPr>
        <p:spPr>
          <a:xfrm>
            <a:off x="1627175" y="5254054"/>
            <a:ext cx="1275710" cy="369332"/>
          </a:xfrm>
          <a:prstGeom prst="rect">
            <a:avLst/>
          </a:prstGeom>
          <a:noFill/>
        </p:spPr>
        <p:txBody>
          <a:bodyPr wrap="none" rtlCol="0">
            <a:spAutoFit/>
          </a:bodyPr>
          <a:lstStyle/>
          <a:p>
            <a:r>
              <a:rPr lang="en-US" dirty="0" smtClean="0"/>
              <a:t>wavelength</a:t>
            </a:r>
            <a:endParaRPr lang="en-US" dirty="0"/>
          </a:p>
        </p:txBody>
      </p:sp>
      <p:cxnSp>
        <p:nvCxnSpPr>
          <p:cNvPr id="12" name="Straight Connector 11"/>
          <p:cNvCxnSpPr/>
          <p:nvPr/>
        </p:nvCxnSpPr>
        <p:spPr>
          <a:xfrm>
            <a:off x="2237620" y="3376909"/>
            <a:ext cx="0" cy="185619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17597" y="2694098"/>
            <a:ext cx="3118913" cy="461665"/>
          </a:xfrm>
          <a:prstGeom prst="rect">
            <a:avLst/>
          </a:prstGeom>
          <a:noFill/>
        </p:spPr>
        <p:txBody>
          <a:bodyPr wrap="none" rtlCol="0">
            <a:spAutoFit/>
          </a:bodyPr>
          <a:lstStyle/>
          <a:p>
            <a:r>
              <a:rPr lang="en-US" sz="2400" dirty="0" smtClean="0"/>
              <a:t>The real laser spectrum</a:t>
            </a:r>
            <a:endParaRPr lang="en-US" sz="2400" dirty="0"/>
          </a:p>
        </p:txBody>
      </p:sp>
      <p:pic>
        <p:nvPicPr>
          <p:cNvPr id="14" name="Picture 13" descr="seedoncrop.png"/>
          <p:cNvPicPr>
            <a:picLocks noChangeAspect="1"/>
          </p:cNvPicPr>
          <p:nvPr/>
        </p:nvPicPr>
        <p:blipFill rotWithShape="1">
          <a:blip r:embed="rId3">
            <a:extLst>
              <a:ext uri="{28A0092B-C50C-407E-A947-70E740481C1C}">
                <a14:useLocalDpi xmlns:a14="http://schemas.microsoft.com/office/drawing/2010/main" val="0"/>
              </a:ext>
            </a:extLst>
          </a:blip>
          <a:srcRect l="17324" t="33340" r="26836" b="29887"/>
          <a:stretch/>
        </p:blipFill>
        <p:spPr>
          <a:xfrm>
            <a:off x="4389365" y="3538831"/>
            <a:ext cx="4579121" cy="1453299"/>
          </a:xfrm>
          <a:prstGeom prst="rect">
            <a:avLst/>
          </a:prstGeom>
        </p:spPr>
      </p:pic>
    </p:spTree>
    <p:extLst>
      <p:ext uri="{BB962C8B-B14F-4D97-AF65-F5344CB8AC3E}">
        <p14:creationId xmlns:p14="http://schemas.microsoft.com/office/powerpoint/2010/main" val="76775007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605" y="65045"/>
            <a:ext cx="8741744" cy="1143000"/>
          </a:xfrm>
        </p:spPr>
        <p:txBody>
          <a:bodyPr>
            <a:normAutofit fontScale="90000"/>
          </a:bodyPr>
          <a:lstStyle/>
          <a:p>
            <a:r>
              <a:rPr lang="en-US" dirty="0" smtClean="0"/>
              <a:t>Spontaneous</a:t>
            </a:r>
            <a:r>
              <a:rPr lang="en-US" baseline="0" dirty="0" smtClean="0"/>
              <a:t> emission and polarizability</a:t>
            </a:r>
            <a:endParaRPr lang="en-US" dirty="0"/>
          </a:p>
        </p:txBody>
      </p:sp>
      <p:sp>
        <p:nvSpPr>
          <p:cNvPr id="6" name="TextBox 5"/>
          <p:cNvSpPr txBox="1"/>
          <p:nvPr/>
        </p:nvSpPr>
        <p:spPr>
          <a:xfrm>
            <a:off x="568420" y="5811732"/>
            <a:ext cx="5312897" cy="400110"/>
          </a:xfrm>
          <a:prstGeom prst="rect">
            <a:avLst/>
          </a:prstGeom>
          <a:noFill/>
        </p:spPr>
        <p:txBody>
          <a:bodyPr wrap="none" rtlCol="0">
            <a:spAutoFit/>
          </a:bodyPr>
          <a:lstStyle/>
          <a:p>
            <a:r>
              <a:rPr lang="en-US" sz="2000" dirty="0" smtClean="0"/>
              <a:t>MZW uncertainty due to spontaneous emission =</a:t>
            </a:r>
            <a:endParaRPr lang="en-US" sz="2000" dirty="0"/>
          </a:p>
        </p:txBody>
      </p:sp>
      <p:sp>
        <p:nvSpPr>
          <p:cNvPr id="3" name="Rectangle 2"/>
          <p:cNvSpPr/>
          <p:nvPr/>
        </p:nvSpPr>
        <p:spPr>
          <a:xfrm>
            <a:off x="5875386" y="5627066"/>
            <a:ext cx="2843271" cy="707886"/>
          </a:xfrm>
          <a:prstGeom prst="rect">
            <a:avLst/>
          </a:prstGeom>
        </p:spPr>
        <p:txBody>
          <a:bodyPr wrap="none">
            <a:spAutoFit/>
          </a:bodyPr>
          <a:lstStyle/>
          <a:p>
            <a:r>
              <a:rPr lang="en-US" sz="2000" dirty="0" smtClean="0"/>
              <a:t>5 pm without filtering</a:t>
            </a:r>
          </a:p>
          <a:p>
            <a:r>
              <a:rPr lang="en-US" sz="2000" dirty="0" smtClean="0"/>
              <a:t>0.5 </a:t>
            </a:r>
            <a:r>
              <a:rPr lang="en-US" sz="2000" dirty="0"/>
              <a:t>pm with </a:t>
            </a:r>
            <a:r>
              <a:rPr lang="en-US" sz="2000" dirty="0" smtClean="0"/>
              <a:t>fiber filtering</a:t>
            </a:r>
            <a:endParaRPr lang="en-US" sz="2000" dirty="0"/>
          </a:p>
        </p:txBody>
      </p:sp>
      <p:pic>
        <p:nvPicPr>
          <p:cNvPr id="4" name="Picture 3" descr="ASEmodelSpectrum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911" y="1208045"/>
            <a:ext cx="7437364" cy="4264663"/>
          </a:xfrm>
          <a:prstGeom prst="rect">
            <a:avLst/>
          </a:prstGeom>
        </p:spPr>
      </p:pic>
    </p:spTree>
    <p:extLst>
      <p:ext uri="{BB962C8B-B14F-4D97-AF65-F5344CB8AC3E}">
        <p14:creationId xmlns:p14="http://schemas.microsoft.com/office/powerpoint/2010/main" val="95272824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Circular polarization</a:t>
            </a:r>
            <a:endParaRPr lang="en-US" dirty="0"/>
          </a:p>
        </p:txBody>
      </p:sp>
      <p:pic>
        <p:nvPicPr>
          <p:cNvPr id="4" name="Content Placeholder 3" descr="sigma plus TOW.pdf"/>
          <p:cNvPicPr>
            <a:picLocks noGrp="1" noChangeAspect="1"/>
          </p:cNvPicPr>
          <p:nvPr>
            <p:ph idx="1"/>
          </p:nvPr>
        </p:nvPicPr>
        <p:blipFill>
          <a:blip r:embed="rId3">
            <a:extLst>
              <a:ext uri="{28A0092B-C50C-407E-A947-70E740481C1C}">
                <a14:useLocalDpi xmlns:a14="http://schemas.microsoft.com/office/drawing/2010/main" val="0"/>
              </a:ext>
            </a:extLst>
          </a:blip>
          <a:srcRect t="1817" b="1817"/>
          <a:stretch>
            <a:fillRect/>
          </a:stretch>
        </p:blipFill>
        <p:spPr>
          <a:xfrm>
            <a:off x="457200" y="1587871"/>
            <a:ext cx="8229600" cy="4525963"/>
          </a:xfrm>
        </p:spPr>
      </p:pic>
    </p:spTree>
    <p:extLst>
      <p:ext uri="{BB962C8B-B14F-4D97-AF65-F5344CB8AC3E}">
        <p14:creationId xmlns:p14="http://schemas.microsoft.com/office/powerpoint/2010/main" val="272210449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contrast loss</a:t>
            </a:r>
            <a:endParaRPr lang="en-US" dirty="0"/>
          </a:p>
        </p:txBody>
      </p:sp>
      <p:pic>
        <p:nvPicPr>
          <p:cNvPr id="5" name="Picture 4" descr="cLossMechanism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79" y="1417638"/>
            <a:ext cx="8785010" cy="3631898"/>
          </a:xfrm>
          <a:prstGeom prst="rect">
            <a:avLst/>
          </a:prstGeom>
        </p:spPr>
      </p:pic>
    </p:spTree>
    <p:extLst>
      <p:ext uri="{BB962C8B-B14F-4D97-AF65-F5344CB8AC3E}">
        <p14:creationId xmlns:p14="http://schemas.microsoft.com/office/powerpoint/2010/main" val="217343889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generation experiment</a:t>
            </a:r>
            <a:endParaRPr lang="en-US" dirty="0"/>
          </a:p>
        </p:txBody>
      </p:sp>
      <p:pic>
        <p:nvPicPr>
          <p:cNvPr id="5" name="Picture 4" descr="mzw cavity assembly thru hole 2.JPG"/>
          <p:cNvPicPr>
            <a:picLocks noChangeAspect="1"/>
          </p:cNvPicPr>
          <p:nvPr/>
        </p:nvPicPr>
        <p:blipFill rotWithShape="1">
          <a:blip r:embed="rId2">
            <a:extLst>
              <a:ext uri="{28A0092B-C50C-407E-A947-70E740481C1C}">
                <a14:useLocalDpi xmlns:a14="http://schemas.microsoft.com/office/drawing/2010/main" val="0"/>
              </a:ext>
            </a:extLst>
          </a:blip>
          <a:srcRect t="10618" r="20000" b="-80"/>
          <a:stretch/>
        </p:blipFill>
        <p:spPr>
          <a:xfrm>
            <a:off x="924723" y="1938528"/>
            <a:ext cx="3554353" cy="2132612"/>
          </a:xfrm>
          <a:prstGeom prst="rect">
            <a:avLst/>
          </a:prstGeom>
          <a:ln>
            <a:solidFill>
              <a:schemeClr val="tx1"/>
            </a:solidFill>
          </a:ln>
          <a:effectLst/>
        </p:spPr>
      </p:pic>
      <p:sp>
        <p:nvSpPr>
          <p:cNvPr id="6" name="TextBox 5"/>
          <p:cNvSpPr txBox="1"/>
          <p:nvPr/>
        </p:nvSpPr>
        <p:spPr>
          <a:xfrm>
            <a:off x="1250220" y="1417638"/>
            <a:ext cx="2903359" cy="461665"/>
          </a:xfrm>
          <a:prstGeom prst="rect">
            <a:avLst/>
          </a:prstGeom>
          <a:noFill/>
        </p:spPr>
        <p:txBody>
          <a:bodyPr wrap="none" rtlCol="0">
            <a:spAutoFit/>
          </a:bodyPr>
          <a:lstStyle/>
          <a:p>
            <a:r>
              <a:rPr lang="en-US" sz="2400" dirty="0" smtClean="0"/>
              <a:t>Power build-up cavity</a:t>
            </a:r>
            <a:endParaRPr lang="en-US" sz="2400" dirty="0"/>
          </a:p>
        </p:txBody>
      </p:sp>
      <p:pic>
        <p:nvPicPr>
          <p:cNvPr id="4" name="Picture 3" descr="holeyMirror-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704" y="4393030"/>
            <a:ext cx="6162550" cy="2050832"/>
          </a:xfrm>
          <a:prstGeom prst="rect">
            <a:avLst/>
          </a:prstGeom>
        </p:spPr>
      </p:pic>
      <p:sp>
        <p:nvSpPr>
          <p:cNvPr id="7" name="TextBox 6"/>
          <p:cNvSpPr txBox="1"/>
          <p:nvPr/>
        </p:nvSpPr>
        <p:spPr>
          <a:xfrm>
            <a:off x="2941177" y="4404370"/>
            <a:ext cx="3892412" cy="461665"/>
          </a:xfrm>
          <a:prstGeom prst="rect">
            <a:avLst/>
          </a:prstGeom>
          <a:noFill/>
        </p:spPr>
        <p:txBody>
          <a:bodyPr wrap="none" rtlCol="0">
            <a:spAutoFit/>
          </a:bodyPr>
          <a:lstStyle/>
          <a:p>
            <a:r>
              <a:rPr lang="en-US" sz="2400" dirty="0" smtClean="0"/>
              <a:t>Coaxial atom-light interaction</a:t>
            </a:r>
            <a:endParaRPr lang="en-US" sz="2400" dirty="0"/>
          </a:p>
        </p:txBody>
      </p:sp>
      <p:pic>
        <p:nvPicPr>
          <p:cNvPr id="8" name="Picture 7" descr="HOM-eps-converted-t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7383" y="2325287"/>
            <a:ext cx="3873500" cy="1054100"/>
          </a:xfrm>
          <a:prstGeom prst="rect">
            <a:avLst/>
          </a:prstGeom>
        </p:spPr>
      </p:pic>
      <p:sp>
        <p:nvSpPr>
          <p:cNvPr id="9" name="TextBox 8"/>
          <p:cNvSpPr txBox="1"/>
          <p:nvPr/>
        </p:nvSpPr>
        <p:spPr>
          <a:xfrm>
            <a:off x="5833342" y="1757735"/>
            <a:ext cx="1981582" cy="461665"/>
          </a:xfrm>
          <a:prstGeom prst="rect">
            <a:avLst/>
          </a:prstGeom>
          <a:noFill/>
        </p:spPr>
        <p:txBody>
          <a:bodyPr wrap="none" rtlCol="0">
            <a:spAutoFit/>
          </a:bodyPr>
          <a:lstStyle/>
          <a:p>
            <a:r>
              <a:rPr lang="en-US" sz="2400" dirty="0" smtClean="0"/>
              <a:t>Hall of mirrors</a:t>
            </a:r>
            <a:endParaRPr lang="en-US" sz="2400" dirty="0"/>
          </a:p>
        </p:txBody>
      </p:sp>
    </p:spTree>
    <p:extLst>
      <p:ext uri="{BB962C8B-B14F-4D97-AF65-F5344CB8AC3E}">
        <p14:creationId xmlns:p14="http://schemas.microsoft.com/office/powerpoint/2010/main" val="37527250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l12 Atomic and molecular polarizabilities 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7" y="0"/>
            <a:ext cx="5299364" cy="6858000"/>
          </a:xfrm>
          <a:prstGeom prst="rect">
            <a:avLst/>
          </a:prstGeom>
        </p:spPr>
      </p:pic>
      <p:pic>
        <p:nvPicPr>
          <p:cNvPr id="6" name="Picture 5" descr="Mil12 Atomic and molecular polarizabilities 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795" y="0"/>
            <a:ext cx="5299364" cy="6858000"/>
          </a:xfrm>
          <a:prstGeom prst="rect">
            <a:avLst/>
          </a:prstGeom>
        </p:spPr>
      </p:pic>
      <p:sp>
        <p:nvSpPr>
          <p:cNvPr id="3" name="Rectangle 2"/>
          <p:cNvSpPr/>
          <p:nvPr/>
        </p:nvSpPr>
        <p:spPr>
          <a:xfrm>
            <a:off x="1088605" y="464949"/>
            <a:ext cx="2664815" cy="374228"/>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088605" y="464949"/>
            <a:ext cx="122940" cy="8958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53420" y="839177"/>
            <a:ext cx="4179035" cy="143728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753420" y="464949"/>
            <a:ext cx="4179035" cy="8958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088605" y="839177"/>
            <a:ext cx="122940" cy="1437284"/>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211545" y="1360826"/>
            <a:ext cx="6720910" cy="915635"/>
          </a:xfrm>
          <a:prstGeom prst="rect">
            <a:avLst/>
          </a:prstGeom>
          <a:solidFill>
            <a:schemeClr val="bg1"/>
          </a:solidFill>
          <a:ln w="38100" cmpd="sng">
            <a:solidFill>
              <a:schemeClr val="accent1"/>
            </a:solidFill>
          </a:ln>
        </p:spPr>
        <p:txBody>
          <a:bodyPr wrap="none" rtlCol="0">
            <a:spAutoFit/>
          </a:bodyPr>
          <a:lstStyle/>
          <a:p>
            <a:pPr algn="ctr"/>
            <a:r>
              <a:rPr lang="en-US" sz="2800" dirty="0" smtClean="0"/>
              <a:t>ATOMIC AND MOLECULAR POLARIZABILITIES</a:t>
            </a:r>
          </a:p>
          <a:p>
            <a:pPr algn="ctr">
              <a:lnSpc>
                <a:spcPct val="150000"/>
              </a:lnSpc>
            </a:pPr>
            <a:r>
              <a:rPr lang="en-US" dirty="0" smtClean="0"/>
              <a:t>Thomas M. Miller</a:t>
            </a:r>
            <a:endParaRPr lang="en-US" dirty="0"/>
          </a:p>
        </p:txBody>
      </p:sp>
    </p:spTree>
    <p:extLst>
      <p:ext uri="{BB962C8B-B14F-4D97-AF65-F5344CB8AC3E}">
        <p14:creationId xmlns:p14="http://schemas.microsoft.com/office/powerpoint/2010/main" val="75015028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Magic-zero wavelength review and outlook</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03569686"/>
              </p:ext>
            </p:extLst>
          </p:nvPr>
        </p:nvGraphicFramePr>
        <p:xfrm>
          <a:off x="2073230" y="3172026"/>
          <a:ext cx="4997540" cy="3210559"/>
        </p:xfrm>
        <a:graphic>
          <a:graphicData uri="http://schemas.openxmlformats.org/drawingml/2006/table">
            <a:tbl>
              <a:tblPr firstRow="1" bandRow="1">
                <a:tableStyleId>{5940675A-B579-460E-94D1-54222C63F5DA}</a:tableStyleId>
              </a:tblPr>
              <a:tblGrid>
                <a:gridCol w="1035759"/>
                <a:gridCol w="1689101"/>
                <a:gridCol w="2272680"/>
              </a:tblGrid>
              <a:tr h="370840">
                <a:tc>
                  <a:txBody>
                    <a:bodyPr/>
                    <a:lstStyle/>
                    <a:p>
                      <a:r>
                        <a:rPr lang="en-US" dirty="0" smtClean="0"/>
                        <a:t>Atom</a:t>
                      </a:r>
                      <a:endParaRPr lang="en-US" dirty="0"/>
                    </a:p>
                  </a:txBody>
                  <a:tcPr/>
                </a:tc>
                <a:tc>
                  <a:txBody>
                    <a:bodyPr/>
                    <a:lstStyle/>
                    <a:p>
                      <a:r>
                        <a:rPr lang="en-US" dirty="0" smtClean="0"/>
                        <a:t>Theory (nm)</a:t>
                      </a:r>
                      <a:endParaRPr lang="en-US" dirty="0"/>
                    </a:p>
                  </a:txBody>
                  <a:tcPr/>
                </a:tc>
                <a:tc>
                  <a:txBody>
                    <a:bodyPr/>
                    <a:lstStyle/>
                    <a:p>
                      <a:r>
                        <a:rPr lang="en-US" dirty="0" smtClean="0"/>
                        <a:t>Measurements (nm)</a:t>
                      </a:r>
                      <a:endParaRPr lang="en-US" dirty="0"/>
                    </a:p>
                  </a:txBody>
                  <a:tcPr/>
                </a:tc>
              </a:tr>
              <a:tr h="370840">
                <a:tc>
                  <a:txBody>
                    <a:bodyPr/>
                    <a:lstStyle/>
                    <a:p>
                      <a:r>
                        <a:rPr lang="en-US" dirty="0" smtClean="0"/>
                        <a:t>K</a:t>
                      </a:r>
                      <a:endParaRPr lang="en-US" dirty="0"/>
                    </a:p>
                  </a:txBody>
                  <a:tcPr/>
                </a:tc>
                <a:tc>
                  <a:txBody>
                    <a:bodyPr/>
                    <a:lstStyle/>
                    <a:p>
                      <a:r>
                        <a:rPr lang="en-US" dirty="0" smtClean="0">
                          <a:solidFill>
                            <a:srgbClr val="FF0000"/>
                          </a:solidFill>
                        </a:rPr>
                        <a:t>768.9710(30)</a:t>
                      </a:r>
                      <a:endParaRPr lang="en-US" dirty="0" smtClean="0">
                        <a:solidFill>
                          <a:schemeClr val="tx1"/>
                        </a:solidFill>
                      </a:endParaRPr>
                    </a:p>
                    <a:p>
                      <a:r>
                        <a:rPr lang="en-US" dirty="0" smtClean="0">
                          <a:solidFill>
                            <a:schemeClr val="accent4"/>
                          </a:solidFill>
                        </a:rPr>
                        <a:t>405.98(4)</a:t>
                      </a:r>
                    </a:p>
                    <a:p>
                      <a:r>
                        <a:rPr lang="en-US" dirty="0" smtClean="0">
                          <a:solidFill>
                            <a:srgbClr val="8064A2"/>
                          </a:solidFill>
                        </a:rPr>
                        <a:t>404.72(4)</a:t>
                      </a:r>
                      <a:endParaRPr lang="en-US" dirty="0">
                        <a:solidFill>
                          <a:srgbClr val="8064A2"/>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768.9712(9)</a:t>
                      </a:r>
                      <a:endParaRPr lang="en-US" dirty="0" smtClean="0">
                        <a:solidFill>
                          <a:schemeClr val="tx1"/>
                        </a:solidFill>
                      </a:endParaRPr>
                    </a:p>
                    <a:p>
                      <a:endParaRPr lang="en-US" dirty="0">
                        <a:solidFill>
                          <a:srgbClr val="8064A2"/>
                        </a:solidFill>
                      </a:endParaRPr>
                    </a:p>
                  </a:txBody>
                  <a:tcPr/>
                </a:tc>
              </a:tr>
              <a:tr h="370840">
                <a:tc>
                  <a:txBody>
                    <a:bodyPr/>
                    <a:lstStyle/>
                    <a:p>
                      <a:r>
                        <a:rPr lang="en-US" dirty="0" smtClean="0"/>
                        <a:t>Rb</a:t>
                      </a:r>
                      <a:endParaRPr lang="en-US" dirty="0"/>
                    </a:p>
                  </a:txBody>
                  <a:tcPr/>
                </a:tc>
                <a:tc>
                  <a:txBody>
                    <a:bodyPr/>
                    <a:lstStyle/>
                    <a:p>
                      <a:r>
                        <a:rPr lang="en-US" dirty="0" smtClean="0">
                          <a:solidFill>
                            <a:srgbClr val="800000"/>
                          </a:solidFill>
                        </a:rPr>
                        <a:t>790.034(7)</a:t>
                      </a:r>
                      <a:endParaRPr lang="en-US" dirty="0">
                        <a:solidFill>
                          <a:srgbClr val="800000"/>
                        </a:solidFill>
                      </a:endParaRPr>
                    </a:p>
                  </a:txBody>
                  <a:tcPr/>
                </a:tc>
                <a:tc>
                  <a:txBody>
                    <a:bodyPr/>
                    <a:lstStyle/>
                    <a:p>
                      <a:r>
                        <a:rPr lang="en-US" dirty="0" smtClean="0">
                          <a:solidFill>
                            <a:srgbClr val="800000"/>
                          </a:solidFill>
                        </a:rPr>
                        <a:t>789.85(1)    ???</a:t>
                      </a:r>
                      <a:endParaRPr lang="en-US" dirty="0">
                        <a:solidFill>
                          <a:srgbClr val="800000"/>
                        </a:solidFill>
                      </a:endParaRPr>
                    </a:p>
                  </a:txBody>
                  <a:tcPr/>
                </a:tc>
              </a:tr>
              <a:tr h="370840">
                <a:tc>
                  <a:txBody>
                    <a:bodyPr/>
                    <a:lstStyle/>
                    <a:p>
                      <a:r>
                        <a:rPr lang="en-US" dirty="0" smtClean="0"/>
                        <a:t>Cs</a:t>
                      </a:r>
                      <a:endParaRPr lang="en-US" dirty="0"/>
                    </a:p>
                  </a:txBody>
                  <a:tcPr/>
                </a:tc>
                <a:tc>
                  <a:txBody>
                    <a:bodyPr/>
                    <a:lstStyle/>
                    <a:p>
                      <a:r>
                        <a:rPr lang="en-US" dirty="0" smtClean="0"/>
                        <a:t>880.25(4)</a:t>
                      </a:r>
                    </a:p>
                    <a:p>
                      <a:r>
                        <a:rPr lang="en-US" dirty="0" smtClean="0">
                          <a:solidFill>
                            <a:srgbClr val="3366FF"/>
                          </a:solidFill>
                        </a:rPr>
                        <a:t>460.22(2)</a:t>
                      </a:r>
                    </a:p>
                    <a:p>
                      <a:r>
                        <a:rPr lang="en-US" dirty="0" smtClean="0">
                          <a:solidFill>
                            <a:srgbClr val="3366FF"/>
                          </a:solidFill>
                        </a:rPr>
                        <a:t>457.31(3)</a:t>
                      </a:r>
                      <a:endParaRPr lang="en-US" dirty="0">
                        <a:solidFill>
                          <a:srgbClr val="3366FF"/>
                        </a:solidFill>
                      </a:endParaRPr>
                    </a:p>
                  </a:txBody>
                  <a:tcPr/>
                </a:tc>
                <a:tc>
                  <a:txBody>
                    <a:bodyPr/>
                    <a:lstStyle/>
                    <a:p>
                      <a:endParaRPr lang="en-US" dirty="0">
                        <a:solidFill>
                          <a:srgbClr val="3366FF"/>
                        </a:solidFill>
                      </a:endParaRPr>
                    </a:p>
                  </a:txBody>
                  <a:tcPr/>
                </a:tc>
              </a:tr>
              <a:tr h="370840">
                <a:tc>
                  <a:txBody>
                    <a:bodyPr/>
                    <a:lstStyle/>
                    <a:p>
                      <a:r>
                        <a:rPr lang="en-US" dirty="0" err="1" smtClean="0"/>
                        <a:t>Sr</a:t>
                      </a:r>
                      <a:endParaRPr lang="en-US" dirty="0"/>
                    </a:p>
                  </a:txBody>
                  <a:tcPr/>
                </a:tc>
                <a:tc>
                  <a:txBody>
                    <a:bodyPr/>
                    <a:lstStyle/>
                    <a:p>
                      <a:r>
                        <a:rPr lang="en-US" dirty="0" smtClean="0">
                          <a:solidFill>
                            <a:srgbClr val="FF0000"/>
                          </a:solidFill>
                        </a:rPr>
                        <a:t>687</a:t>
                      </a:r>
                    </a:p>
                    <a:p>
                      <a:r>
                        <a:rPr lang="en-US" dirty="0" smtClean="0">
                          <a:solidFill>
                            <a:srgbClr val="FF6600"/>
                          </a:solidFill>
                        </a:rPr>
                        <a:t>620</a:t>
                      </a:r>
                      <a:endParaRPr lang="en-US" dirty="0">
                        <a:solidFill>
                          <a:srgbClr val="FF6600"/>
                        </a:solidFill>
                      </a:endParaRPr>
                    </a:p>
                  </a:txBody>
                  <a:tcPr/>
                </a:tc>
                <a:tc>
                  <a:txBody>
                    <a:bodyPr/>
                    <a:lstStyle/>
                    <a:p>
                      <a:endParaRPr lang="en-US" dirty="0">
                        <a:solidFill>
                          <a:srgbClr val="FF6600"/>
                        </a:solidFill>
                      </a:endParaRPr>
                    </a:p>
                  </a:txBody>
                  <a:tcPr/>
                </a:tc>
              </a:tr>
            </a:tbl>
          </a:graphicData>
        </a:graphic>
      </p:graphicFrame>
      <p:sp>
        <p:nvSpPr>
          <p:cNvPr id="7" name="TextBox 6"/>
          <p:cNvSpPr txBox="1"/>
          <p:nvPr/>
        </p:nvSpPr>
        <p:spPr>
          <a:xfrm>
            <a:off x="1654957" y="1472118"/>
            <a:ext cx="4933112" cy="830997"/>
          </a:xfrm>
          <a:prstGeom prst="rect">
            <a:avLst/>
          </a:prstGeom>
          <a:solidFill>
            <a:schemeClr val="bg1"/>
          </a:solidFill>
        </p:spPr>
        <p:txBody>
          <a:bodyPr wrap="none" rtlCol="0">
            <a:spAutoFit/>
          </a:bodyPr>
          <a:lstStyle/>
          <a:p>
            <a:pPr algn="r"/>
            <a:r>
              <a:rPr lang="en-US" sz="2400" dirty="0" smtClean="0"/>
              <a:t>Theory: </a:t>
            </a:r>
            <a:r>
              <a:rPr lang="en-US" sz="2400" dirty="0" smtClean="0">
                <a:solidFill>
                  <a:srgbClr val="FF0000"/>
                </a:solidFill>
              </a:rPr>
              <a:t>768.9710(30) </a:t>
            </a:r>
            <a:r>
              <a:rPr lang="en-US" sz="2400" dirty="0" smtClean="0"/>
              <a:t>nm</a:t>
            </a:r>
          </a:p>
          <a:p>
            <a:pPr algn="r"/>
            <a:r>
              <a:rPr lang="en-US" sz="2400" dirty="0" smtClean="0"/>
              <a:t>This measurement: </a:t>
            </a:r>
            <a:r>
              <a:rPr lang="en-US" sz="2400" dirty="0" smtClean="0">
                <a:solidFill>
                  <a:srgbClr val="FF0000"/>
                </a:solidFill>
              </a:rPr>
              <a:t>768.9712(</a:t>
            </a:r>
            <a:r>
              <a:rPr lang="en-US" sz="2400" dirty="0">
                <a:solidFill>
                  <a:srgbClr val="FF0000"/>
                </a:solidFill>
              </a:rPr>
              <a:t>9</a:t>
            </a:r>
            <a:r>
              <a:rPr lang="en-US" sz="2400" dirty="0" smtClean="0">
                <a:solidFill>
                  <a:srgbClr val="FF0000"/>
                </a:solidFill>
              </a:rPr>
              <a:t>)   </a:t>
            </a:r>
            <a:r>
              <a:rPr lang="en-US" sz="2400" dirty="0" smtClean="0"/>
              <a:t>nm</a:t>
            </a:r>
            <a:endParaRPr lang="en-US" sz="2400" dirty="0"/>
          </a:p>
        </p:txBody>
      </p:sp>
      <p:sp>
        <p:nvSpPr>
          <p:cNvPr id="4" name="TextBox 3"/>
          <p:cNvSpPr txBox="1"/>
          <p:nvPr/>
        </p:nvSpPr>
        <p:spPr>
          <a:xfrm>
            <a:off x="209605" y="2627714"/>
            <a:ext cx="7108014" cy="830997"/>
          </a:xfrm>
          <a:prstGeom prst="rect">
            <a:avLst/>
          </a:prstGeom>
          <a:noFill/>
        </p:spPr>
        <p:txBody>
          <a:bodyPr wrap="square" rtlCol="0">
            <a:spAutoFit/>
          </a:bodyPr>
          <a:lstStyle/>
          <a:p>
            <a:r>
              <a:rPr lang="en-US" sz="2400" dirty="0"/>
              <a:t>Future </a:t>
            </a:r>
            <a:r>
              <a:rPr lang="en-US" sz="2400" dirty="0" smtClean="0"/>
              <a:t>MZW measurement possibilities in Arizona:</a:t>
            </a:r>
            <a:endParaRPr lang="en-US" sz="2400" dirty="0"/>
          </a:p>
          <a:p>
            <a:endParaRPr lang="en-US" sz="2400" dirty="0"/>
          </a:p>
        </p:txBody>
      </p:sp>
    </p:spTree>
    <p:extLst>
      <p:ext uri="{BB962C8B-B14F-4D97-AF65-F5344CB8AC3E}">
        <p14:creationId xmlns:p14="http://schemas.microsoft.com/office/powerpoint/2010/main" val="504003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3875"/>
            <a:ext cx="8229600" cy="1143000"/>
          </a:xfrm>
        </p:spPr>
        <p:txBody>
          <a:bodyPr>
            <a:normAutofit fontScale="90000"/>
          </a:bodyPr>
          <a:lstStyle/>
          <a:p>
            <a:r>
              <a:rPr lang="en-US" dirty="0" smtClean="0"/>
              <a:t>What happens to an atom in an electric field?</a:t>
            </a:r>
            <a:endParaRPr lang="en-US" dirty="0"/>
          </a:p>
        </p:txBody>
      </p:sp>
      <p:sp>
        <p:nvSpPr>
          <p:cNvPr id="5" name="Rectangle 4"/>
          <p:cNvSpPr/>
          <p:nvPr/>
        </p:nvSpPr>
        <p:spPr>
          <a:xfrm>
            <a:off x="1125621" y="3068277"/>
            <a:ext cx="6895431" cy="20052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25621" y="5178926"/>
            <a:ext cx="6895432" cy="20052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12"/>
          <p:cNvSpPr>
            <a:spLocks noChangeArrowheads="1"/>
          </p:cNvSpPr>
          <p:nvPr/>
        </p:nvSpPr>
        <p:spPr bwMode="auto">
          <a:xfrm>
            <a:off x="4286384" y="3311348"/>
            <a:ext cx="555642" cy="1315469"/>
          </a:xfrm>
          <a:prstGeom prst="ellipse">
            <a:avLst/>
          </a:prstGeom>
          <a:gradFill rotWithShape="1">
            <a:gsLst>
              <a:gs pos="0">
                <a:srgbClr val="003399"/>
              </a:gs>
              <a:gs pos="100000">
                <a:srgbClr val="ECF8F5"/>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latin typeface="Gill Sans" charset="0"/>
            </a:endParaRPr>
          </a:p>
        </p:txBody>
      </p:sp>
      <p:grpSp>
        <p:nvGrpSpPr>
          <p:cNvPr id="8" name="Group 1055"/>
          <p:cNvGrpSpPr>
            <a:grpSpLocks/>
          </p:cNvGrpSpPr>
          <p:nvPr/>
        </p:nvGrpSpPr>
        <p:grpSpPr bwMode="auto">
          <a:xfrm>
            <a:off x="4420716" y="4193016"/>
            <a:ext cx="287606" cy="363292"/>
            <a:chOff x="3146" y="2585"/>
            <a:chExt cx="228" cy="288"/>
          </a:xfrm>
        </p:grpSpPr>
        <p:sp>
          <p:nvSpPr>
            <p:cNvPr id="9" name="Oval 1056"/>
            <p:cNvSpPr>
              <a:spLocks noChangeArrowheads="1"/>
            </p:cNvSpPr>
            <p:nvPr/>
          </p:nvSpPr>
          <p:spPr bwMode="auto">
            <a:xfrm>
              <a:off x="3212" y="2682"/>
              <a:ext cx="96" cy="96"/>
            </a:xfrm>
            <a:prstGeom prst="ellipse">
              <a:avLst/>
            </a:prstGeom>
            <a:solidFill>
              <a:srgbClr val="E82B26"/>
            </a:solidFill>
            <a:ln w="9525">
              <a:solidFill>
                <a:srgbClr val="E82B26"/>
              </a:solidFill>
              <a:round/>
              <a:headEnd/>
              <a:tailEnd/>
            </a:ln>
          </p:spPr>
          <p:txBody>
            <a:bodyPr wrap="none" anchor="ctr"/>
            <a:lstStyle/>
            <a:p>
              <a:endParaRPr lang="en-US"/>
            </a:p>
          </p:txBody>
        </p:sp>
        <p:sp>
          <p:nvSpPr>
            <p:cNvPr id="10" name="Rectangle 1057"/>
            <p:cNvSpPr>
              <a:spLocks noChangeArrowheads="1"/>
            </p:cNvSpPr>
            <p:nvPr/>
          </p:nvSpPr>
          <p:spPr bwMode="auto">
            <a:xfrm>
              <a:off x="3146" y="2585"/>
              <a:ext cx="2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solidFill>
                    <a:srgbClr val="FFF736"/>
                  </a:solidFill>
                  <a:latin typeface="Gill Sans" charset="0"/>
                </a:rPr>
                <a:t>+</a:t>
              </a:r>
            </a:p>
          </p:txBody>
        </p:sp>
      </p:grpSp>
      <p:sp>
        <p:nvSpPr>
          <p:cNvPr id="13" name="Line 15"/>
          <p:cNvSpPr>
            <a:spLocks noChangeShapeType="1"/>
          </p:cNvSpPr>
          <p:nvPr/>
        </p:nvSpPr>
        <p:spPr bwMode="auto">
          <a:xfrm rot="10800000">
            <a:off x="5083899"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rot="10800000">
            <a:off x="4018823"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6" name="Line 14"/>
          <p:cNvSpPr>
            <a:spLocks noChangeShapeType="1"/>
          </p:cNvSpPr>
          <p:nvPr/>
        </p:nvSpPr>
        <p:spPr bwMode="auto">
          <a:xfrm rot="10800000">
            <a:off x="7214051"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 name="Line 35"/>
          <p:cNvSpPr>
            <a:spLocks noChangeShapeType="1"/>
          </p:cNvSpPr>
          <p:nvPr/>
        </p:nvSpPr>
        <p:spPr bwMode="auto">
          <a:xfrm rot="10800000">
            <a:off x="6148975"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0" name="Line 13"/>
          <p:cNvSpPr>
            <a:spLocks noChangeShapeType="1"/>
          </p:cNvSpPr>
          <p:nvPr/>
        </p:nvSpPr>
        <p:spPr bwMode="auto">
          <a:xfrm rot="10800000">
            <a:off x="2953747"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1" name="Line 14"/>
          <p:cNvSpPr>
            <a:spLocks noChangeShapeType="1"/>
          </p:cNvSpPr>
          <p:nvPr/>
        </p:nvSpPr>
        <p:spPr bwMode="auto">
          <a:xfrm rot="10800000">
            <a:off x="1888671"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4" name="TextBox 23"/>
          <p:cNvSpPr txBox="1"/>
          <p:nvPr/>
        </p:nvSpPr>
        <p:spPr>
          <a:xfrm>
            <a:off x="1054586" y="2630933"/>
            <a:ext cx="1197764" cy="523220"/>
          </a:xfrm>
          <a:prstGeom prst="rect">
            <a:avLst/>
          </a:prstGeom>
          <a:noFill/>
        </p:spPr>
        <p:txBody>
          <a:bodyPr wrap="none" rtlCol="0">
            <a:spAutoFit/>
          </a:bodyPr>
          <a:lstStyle/>
          <a:p>
            <a:r>
              <a:rPr lang="en-US" sz="2800" dirty="0" smtClean="0"/>
              <a:t>1000 V</a:t>
            </a:r>
            <a:endParaRPr lang="en-US" sz="2800" dirty="0"/>
          </a:p>
        </p:txBody>
      </p:sp>
      <p:sp>
        <p:nvSpPr>
          <p:cNvPr id="25" name="TextBox 24"/>
          <p:cNvSpPr txBox="1"/>
          <p:nvPr/>
        </p:nvSpPr>
        <p:spPr>
          <a:xfrm>
            <a:off x="1054586" y="4740218"/>
            <a:ext cx="659155" cy="523220"/>
          </a:xfrm>
          <a:prstGeom prst="rect">
            <a:avLst/>
          </a:prstGeom>
          <a:noFill/>
        </p:spPr>
        <p:txBody>
          <a:bodyPr wrap="none" rtlCol="0">
            <a:spAutoFit/>
          </a:bodyPr>
          <a:lstStyle/>
          <a:p>
            <a:r>
              <a:rPr lang="en-US" sz="2800" dirty="0" smtClean="0"/>
              <a:t>0 V</a:t>
            </a:r>
            <a:endParaRPr lang="en-US" sz="2800" dirty="0"/>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076" y="5465987"/>
            <a:ext cx="3897981" cy="611448"/>
          </a:xfrm>
          <a:prstGeom prst="rect">
            <a:avLst/>
          </a:prstGeom>
        </p:spPr>
      </p:pic>
    </p:spTree>
    <p:extLst>
      <p:ext uri="{BB962C8B-B14F-4D97-AF65-F5344CB8AC3E}">
        <p14:creationId xmlns:p14="http://schemas.microsoft.com/office/powerpoint/2010/main" val="288123622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52" y="115878"/>
            <a:ext cx="8873020" cy="1143000"/>
          </a:xfrm>
        </p:spPr>
        <p:txBody>
          <a:bodyPr>
            <a:normAutofit fontScale="90000"/>
          </a:bodyPr>
          <a:lstStyle/>
          <a:p>
            <a:r>
              <a:rPr lang="en-US" dirty="0" smtClean="0"/>
              <a:t>None of this would be possible without these great people… Thank you!</a:t>
            </a:r>
            <a:endParaRPr lang="en-US" dirty="0"/>
          </a:p>
        </p:txBody>
      </p:sp>
      <p:pic>
        <p:nvPicPr>
          <p:cNvPr id="7" name="Picture 6" descr="IMG_8903.jpg"/>
          <p:cNvPicPr>
            <a:picLocks noChangeAspect="1"/>
          </p:cNvPicPr>
          <p:nvPr/>
        </p:nvPicPr>
        <p:blipFill rotWithShape="1">
          <a:blip r:embed="rId2">
            <a:extLst>
              <a:ext uri="{28A0092B-C50C-407E-A947-70E740481C1C}">
                <a14:useLocalDpi xmlns:a14="http://schemas.microsoft.com/office/drawing/2010/main" val="0"/>
              </a:ext>
            </a:extLst>
          </a:blip>
          <a:srcRect t="17554" r="10844" b="7409"/>
          <a:stretch/>
        </p:blipFill>
        <p:spPr>
          <a:xfrm>
            <a:off x="127151" y="4039744"/>
            <a:ext cx="3983790" cy="2514600"/>
          </a:xfrm>
          <a:prstGeom prst="rect">
            <a:avLst/>
          </a:prstGeom>
        </p:spPr>
      </p:pic>
      <p:pic>
        <p:nvPicPr>
          <p:cNvPr id="6" name="group photo source sep.jpg" descr="/Users/holmgren/Documents/School/UA/Cronin labs/Talks and Posters/NSF review Jan 2012/group photo source sep.jpg"/>
          <p:cNvPicPr>
            <a:picLocks noChangeAspect="1"/>
          </p:cNvPicPr>
          <p:nvPr/>
        </p:nvPicPr>
        <p:blipFill rotWithShape="1">
          <a:blip r:embed="rId3" r:link="rId4">
            <a:extLst>
              <a:ext uri="{28A0092B-C50C-407E-A947-70E740481C1C}">
                <a14:useLocalDpi xmlns:a14="http://schemas.microsoft.com/office/drawing/2010/main" val="0"/>
              </a:ext>
            </a:extLst>
          </a:blip>
          <a:srcRect t="6563" b="1421"/>
          <a:stretch/>
        </p:blipFill>
        <p:spPr>
          <a:xfrm>
            <a:off x="127152" y="1367584"/>
            <a:ext cx="3983789" cy="2514600"/>
          </a:xfrm>
          <a:prstGeom prst="rect">
            <a:avLst/>
          </a:prstGeom>
        </p:spPr>
      </p:pic>
      <p:pic>
        <p:nvPicPr>
          <p:cNvPr id="8" name="Picture 7" descr="phillipsPhoto.jpg"/>
          <p:cNvPicPr>
            <a:picLocks noChangeAspect="1"/>
          </p:cNvPicPr>
          <p:nvPr/>
        </p:nvPicPr>
        <p:blipFill rotWithShape="1">
          <a:blip r:embed="rId5">
            <a:extLst>
              <a:ext uri="{28A0092B-C50C-407E-A947-70E740481C1C}">
                <a14:useLocalDpi xmlns:a14="http://schemas.microsoft.com/office/drawing/2010/main" val="0"/>
              </a:ext>
            </a:extLst>
          </a:blip>
          <a:srcRect b="21108"/>
          <a:stretch/>
        </p:blipFill>
        <p:spPr>
          <a:xfrm>
            <a:off x="4218346" y="1367584"/>
            <a:ext cx="4781826" cy="2514600"/>
          </a:xfrm>
          <a:prstGeom prst="rect">
            <a:avLst/>
          </a:prstGeom>
        </p:spPr>
      </p:pic>
      <p:pic>
        <p:nvPicPr>
          <p:cNvPr id="9" name="Picture 8" descr="willMelVin.jpg"/>
          <p:cNvPicPr>
            <a:picLocks noChangeAspect="1"/>
          </p:cNvPicPr>
          <p:nvPr/>
        </p:nvPicPr>
        <p:blipFill rotWithShape="1">
          <a:blip r:embed="rId6">
            <a:extLst>
              <a:ext uri="{28A0092B-C50C-407E-A947-70E740481C1C}">
                <a14:useLocalDpi xmlns:a14="http://schemas.microsoft.com/office/drawing/2010/main" val="0"/>
              </a:ext>
            </a:extLst>
          </a:blip>
          <a:srcRect b="29885"/>
          <a:stretch/>
        </p:blipFill>
        <p:spPr>
          <a:xfrm>
            <a:off x="4218346" y="4039743"/>
            <a:ext cx="4781826" cy="2514600"/>
          </a:xfrm>
          <a:prstGeom prst="rect">
            <a:avLst/>
          </a:prstGeom>
        </p:spPr>
      </p:pic>
    </p:spTree>
    <p:extLst>
      <p:ext uri="{BB962C8B-B14F-4D97-AF65-F5344CB8AC3E}">
        <p14:creationId xmlns:p14="http://schemas.microsoft.com/office/powerpoint/2010/main" val="249720721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52" y="115878"/>
            <a:ext cx="8873020" cy="1143000"/>
          </a:xfrm>
        </p:spPr>
        <p:txBody>
          <a:bodyPr>
            <a:normAutofit fontScale="90000"/>
          </a:bodyPr>
          <a:lstStyle/>
          <a:p>
            <a:r>
              <a:rPr lang="en-US" dirty="0" smtClean="0"/>
              <a:t>None of this would be possible without these great people… Thank you!</a:t>
            </a:r>
            <a:endParaRPr lang="en-US" dirty="0"/>
          </a:p>
        </p:txBody>
      </p:sp>
      <p:pic>
        <p:nvPicPr>
          <p:cNvPr id="3" name="Picture 2" descr="548182_10100280005848442_1722684051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252" y="1542269"/>
            <a:ext cx="3377497" cy="5066245"/>
          </a:xfrm>
          <a:prstGeom prst="rect">
            <a:avLst/>
          </a:prstGeom>
        </p:spPr>
      </p:pic>
    </p:spTree>
    <p:extLst>
      <p:ext uri="{BB962C8B-B14F-4D97-AF65-F5344CB8AC3E}">
        <p14:creationId xmlns:p14="http://schemas.microsoft.com/office/powerpoint/2010/main" val="3465027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68590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77714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up slides</a:t>
            </a:r>
            <a:endParaRPr lang="en-US" dirty="0"/>
          </a:p>
        </p:txBody>
      </p:sp>
    </p:spTree>
    <p:extLst>
      <p:ext uri="{BB962C8B-B14F-4D97-AF65-F5344CB8AC3E}">
        <p14:creationId xmlns:p14="http://schemas.microsoft.com/office/powerpoint/2010/main" val="428350144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 and oscillators</a:t>
            </a:r>
            <a:endParaRPr lang="en-US" dirty="0"/>
          </a:p>
        </p:txBody>
      </p:sp>
      <p:sp>
        <p:nvSpPr>
          <p:cNvPr id="8" name="Oval 7"/>
          <p:cNvSpPr/>
          <p:nvPr/>
        </p:nvSpPr>
        <p:spPr>
          <a:xfrm>
            <a:off x="3477381" y="2031243"/>
            <a:ext cx="324455" cy="3244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693333" y="1728711"/>
            <a:ext cx="1784048" cy="1070429"/>
          </a:xfrm>
          <a:prstGeom prst="rect">
            <a:avLst/>
          </a:prstGeom>
        </p:spPr>
      </p:pic>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6080" y="1524022"/>
            <a:ext cx="2956587" cy="868997"/>
          </a:xfrm>
          <a:prstGeom prst="rect">
            <a:avLst/>
          </a:prstGeom>
        </p:spPr>
      </p:pic>
      <p:pic>
        <p:nvPicPr>
          <p:cNvPr id="17" name="Picture 16" descr="photo.JPG"/>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100000"/>
                    </a14:imgEffect>
                  </a14:imgLayer>
                </a14:imgProps>
              </a:ext>
              <a:ext uri="{28A0092B-C50C-407E-A947-70E740481C1C}">
                <a14:useLocalDpi xmlns:a14="http://schemas.microsoft.com/office/drawing/2010/main" val="0"/>
              </a:ext>
            </a:extLst>
          </a:blip>
          <a:srcRect t="19805" b="29248"/>
          <a:stretch/>
        </p:blipFill>
        <p:spPr>
          <a:xfrm>
            <a:off x="438237" y="3084284"/>
            <a:ext cx="8267526" cy="3159033"/>
          </a:xfrm>
          <a:prstGeom prst="rect">
            <a:avLst/>
          </a:prstGeom>
        </p:spPr>
      </p:pic>
      <p:sp>
        <p:nvSpPr>
          <p:cNvPr id="18" name="TextBox 17"/>
          <p:cNvSpPr txBox="1"/>
          <p:nvPr/>
        </p:nvSpPr>
        <p:spPr>
          <a:xfrm>
            <a:off x="6796297" y="6300551"/>
            <a:ext cx="2082834" cy="369332"/>
          </a:xfrm>
          <a:prstGeom prst="rect">
            <a:avLst/>
          </a:prstGeom>
          <a:noFill/>
        </p:spPr>
        <p:txBody>
          <a:bodyPr wrap="none" rtlCol="0">
            <a:spAutoFit/>
          </a:bodyPr>
          <a:lstStyle/>
          <a:p>
            <a:r>
              <a:rPr lang="en-US" dirty="0" err="1" smtClean="0"/>
              <a:t>Thorton</a:t>
            </a:r>
            <a:r>
              <a:rPr lang="en-US" dirty="0" smtClean="0"/>
              <a:t> and Marion</a:t>
            </a:r>
            <a:endParaRPr lang="en-US" dirty="0"/>
          </a:p>
        </p:txBody>
      </p:sp>
      <p:sp>
        <p:nvSpPr>
          <p:cNvPr id="19" name="TextBox 18"/>
          <p:cNvSpPr txBox="1"/>
          <p:nvPr/>
        </p:nvSpPr>
        <p:spPr>
          <a:xfrm>
            <a:off x="3801836" y="6012484"/>
            <a:ext cx="1454244" cy="461665"/>
          </a:xfrm>
          <a:prstGeom prst="rect">
            <a:avLst/>
          </a:prstGeom>
          <a:noFill/>
        </p:spPr>
        <p:txBody>
          <a:bodyPr wrap="none" rtlCol="0">
            <a:spAutoFit/>
          </a:bodyPr>
          <a:lstStyle/>
          <a:p>
            <a:r>
              <a:rPr lang="en-US" sz="2400" dirty="0" smtClean="0">
                <a:solidFill>
                  <a:schemeClr val="accent2"/>
                </a:solidFill>
              </a:rPr>
              <a:t>frequency</a:t>
            </a:r>
            <a:endParaRPr lang="en-US" sz="2400" dirty="0">
              <a:solidFill>
                <a:schemeClr val="accent2"/>
              </a:solidFill>
            </a:endParaRPr>
          </a:p>
        </p:txBody>
      </p:sp>
      <p:sp>
        <p:nvSpPr>
          <p:cNvPr id="20" name="TextBox 19"/>
          <p:cNvSpPr txBox="1"/>
          <p:nvPr/>
        </p:nvSpPr>
        <p:spPr>
          <a:xfrm>
            <a:off x="1140193" y="3732497"/>
            <a:ext cx="1460556" cy="461665"/>
          </a:xfrm>
          <a:prstGeom prst="rect">
            <a:avLst/>
          </a:prstGeom>
          <a:noFill/>
        </p:spPr>
        <p:txBody>
          <a:bodyPr wrap="none" rtlCol="0">
            <a:spAutoFit/>
          </a:bodyPr>
          <a:lstStyle/>
          <a:p>
            <a:r>
              <a:rPr lang="en-US" sz="2400" dirty="0" smtClean="0">
                <a:solidFill>
                  <a:schemeClr val="accent2"/>
                </a:solidFill>
              </a:rPr>
              <a:t>amplitude</a:t>
            </a:r>
            <a:endParaRPr lang="en-US" sz="2400" dirty="0">
              <a:solidFill>
                <a:schemeClr val="accent2"/>
              </a:solidFill>
            </a:endParaRPr>
          </a:p>
        </p:txBody>
      </p:sp>
      <p:sp>
        <p:nvSpPr>
          <p:cNvPr id="21" name="TextBox 20"/>
          <p:cNvSpPr txBox="1"/>
          <p:nvPr/>
        </p:nvSpPr>
        <p:spPr>
          <a:xfrm>
            <a:off x="4817394" y="3732497"/>
            <a:ext cx="929010" cy="461665"/>
          </a:xfrm>
          <a:prstGeom prst="rect">
            <a:avLst/>
          </a:prstGeom>
          <a:noFill/>
        </p:spPr>
        <p:txBody>
          <a:bodyPr wrap="none" rtlCol="0">
            <a:spAutoFit/>
          </a:bodyPr>
          <a:lstStyle/>
          <a:p>
            <a:r>
              <a:rPr lang="en-US" sz="2400" dirty="0" smtClean="0">
                <a:solidFill>
                  <a:schemeClr val="accent2"/>
                </a:solidFill>
              </a:rPr>
              <a:t>phase</a:t>
            </a:r>
            <a:endParaRPr lang="en-US" sz="2400" dirty="0">
              <a:solidFill>
                <a:schemeClr val="accent2"/>
              </a:solidFill>
            </a:endParaRPr>
          </a:p>
        </p:txBody>
      </p:sp>
      <p:sp>
        <p:nvSpPr>
          <p:cNvPr id="24" name="Rectangle 23"/>
          <p:cNvSpPr/>
          <p:nvPr/>
        </p:nvSpPr>
        <p:spPr>
          <a:xfrm>
            <a:off x="1331606" y="1528795"/>
            <a:ext cx="361727" cy="1368517"/>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4621" y="1516138"/>
            <a:ext cx="215900" cy="330200"/>
          </a:xfrm>
          <a:prstGeom prst="rect">
            <a:avLst/>
          </a:prstGeom>
        </p:spPr>
      </p:pic>
      <p:pic>
        <p:nvPicPr>
          <p:cNvPr id="4" name="Picture 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8007" y="1742621"/>
            <a:ext cx="393700" cy="215900"/>
          </a:xfrm>
          <a:prstGeom prst="rect">
            <a:avLst/>
          </a:prstGeom>
        </p:spPr>
      </p:pic>
      <p:pic>
        <p:nvPicPr>
          <p:cNvPr id="7" name="Picture 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2610" y="2583050"/>
            <a:ext cx="1896533" cy="968022"/>
          </a:xfrm>
          <a:prstGeom prst="rect">
            <a:avLst/>
          </a:prstGeom>
        </p:spPr>
      </p:pic>
    </p:spTree>
    <p:extLst>
      <p:ext uri="{BB962C8B-B14F-4D97-AF65-F5344CB8AC3E}">
        <p14:creationId xmlns:p14="http://schemas.microsoft.com/office/powerpoint/2010/main" val="340073261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 and oscillators</a:t>
            </a:r>
            <a:endParaRPr lang="en-US" dirty="0"/>
          </a:p>
        </p:txBody>
      </p:sp>
      <p:sp>
        <p:nvSpPr>
          <p:cNvPr id="8" name="Oval 7"/>
          <p:cNvSpPr/>
          <p:nvPr/>
        </p:nvSpPr>
        <p:spPr>
          <a:xfrm>
            <a:off x="3477381" y="2031243"/>
            <a:ext cx="324455" cy="3244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693333" y="1728711"/>
            <a:ext cx="1784048" cy="1070429"/>
          </a:xfrm>
          <a:prstGeom prst="rect">
            <a:avLst/>
          </a:prstGeom>
        </p:spPr>
      </p:pic>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160" y="1690760"/>
            <a:ext cx="2781300" cy="393700"/>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926" y="2261751"/>
            <a:ext cx="3721100" cy="4699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242525"/>
            <a:ext cx="3955856" cy="2845298"/>
          </a:xfrm>
          <a:prstGeom prst="rect">
            <a:avLst/>
          </a:prstGeom>
        </p:spPr>
      </p:pic>
      <p:sp>
        <p:nvSpPr>
          <p:cNvPr id="7" name="Oval 6"/>
          <p:cNvSpPr/>
          <p:nvPr/>
        </p:nvSpPr>
        <p:spPr>
          <a:xfrm>
            <a:off x="600529" y="1688441"/>
            <a:ext cx="1092804" cy="1092804"/>
          </a:xfrm>
          <a:prstGeom prst="ellipse">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971143" y="4363144"/>
            <a:ext cx="2458851" cy="523220"/>
          </a:xfrm>
          <a:prstGeom prst="rect">
            <a:avLst/>
          </a:prstGeom>
          <a:noFill/>
        </p:spPr>
        <p:txBody>
          <a:bodyPr wrap="none" rtlCol="0">
            <a:spAutoFit/>
          </a:bodyPr>
          <a:lstStyle/>
          <a:p>
            <a:r>
              <a:rPr lang="en-US" sz="2800" dirty="0" smtClean="0"/>
              <a:t>Dipole moment</a:t>
            </a:r>
            <a:endParaRPr lang="en-US" sz="2800" dirty="0"/>
          </a:p>
        </p:txBody>
      </p:sp>
      <p:sp>
        <p:nvSpPr>
          <p:cNvPr id="12" name="TextBox 11"/>
          <p:cNvSpPr txBox="1"/>
          <p:nvPr/>
        </p:nvSpPr>
        <p:spPr>
          <a:xfrm>
            <a:off x="4971143" y="5446878"/>
            <a:ext cx="2056973" cy="523220"/>
          </a:xfrm>
          <a:prstGeom prst="rect">
            <a:avLst/>
          </a:prstGeom>
          <a:noFill/>
        </p:spPr>
        <p:txBody>
          <a:bodyPr wrap="none" rtlCol="0">
            <a:spAutoFit/>
          </a:bodyPr>
          <a:lstStyle/>
          <a:p>
            <a:r>
              <a:rPr lang="en-US" sz="2800" dirty="0" smtClean="0"/>
              <a:t>Polarizability</a:t>
            </a:r>
            <a:endParaRPr lang="en-US" sz="2800" dirty="0"/>
          </a:p>
        </p:txBody>
      </p:sp>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176" y="1733703"/>
            <a:ext cx="800100" cy="304800"/>
          </a:xfrm>
          <a:prstGeom prst="rect">
            <a:avLst/>
          </a:prstGeom>
        </p:spPr>
      </p:pic>
    </p:spTree>
    <p:extLst>
      <p:ext uri="{BB962C8B-B14F-4D97-AF65-F5344CB8AC3E}">
        <p14:creationId xmlns:p14="http://schemas.microsoft.com/office/powerpoint/2010/main" val="336207271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 and oscillators</a:t>
            </a:r>
            <a:endParaRPr lang="en-US" dirty="0"/>
          </a:p>
        </p:txBody>
      </p:sp>
      <p:sp>
        <p:nvSpPr>
          <p:cNvPr id="8" name="Oval 7"/>
          <p:cNvSpPr/>
          <p:nvPr/>
        </p:nvSpPr>
        <p:spPr>
          <a:xfrm>
            <a:off x="3477381" y="2031243"/>
            <a:ext cx="324455" cy="3244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693333" y="1728711"/>
            <a:ext cx="1784048" cy="1070429"/>
          </a:xfrm>
          <a:prstGeom prst="rect">
            <a:avLst/>
          </a:prstGeom>
        </p:spPr>
      </p:pic>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160" y="1690760"/>
            <a:ext cx="2781300" cy="393700"/>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926" y="2261751"/>
            <a:ext cx="3721100" cy="4699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242525"/>
            <a:ext cx="3955856" cy="2845298"/>
          </a:xfrm>
          <a:prstGeom prst="rect">
            <a:avLst/>
          </a:prstGeom>
        </p:spPr>
      </p:pic>
      <p:sp>
        <p:nvSpPr>
          <p:cNvPr id="7" name="Oval 6"/>
          <p:cNvSpPr/>
          <p:nvPr/>
        </p:nvSpPr>
        <p:spPr>
          <a:xfrm>
            <a:off x="600529" y="1688441"/>
            <a:ext cx="1092804" cy="1092804"/>
          </a:xfrm>
          <a:prstGeom prst="ellipse">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8990" y="4768850"/>
            <a:ext cx="2438400" cy="1130300"/>
          </a:xfrm>
          <a:prstGeom prst="rect">
            <a:avLst/>
          </a:prstGeom>
        </p:spPr>
      </p:pic>
      <p:sp>
        <p:nvSpPr>
          <p:cNvPr id="4" name="TextBox 3"/>
          <p:cNvSpPr txBox="1"/>
          <p:nvPr/>
        </p:nvSpPr>
        <p:spPr>
          <a:xfrm>
            <a:off x="4753429" y="3891486"/>
            <a:ext cx="4134465" cy="707886"/>
          </a:xfrm>
          <a:prstGeom prst="rect">
            <a:avLst/>
          </a:prstGeom>
          <a:noFill/>
        </p:spPr>
        <p:txBody>
          <a:bodyPr wrap="none" rtlCol="0">
            <a:spAutoFit/>
          </a:bodyPr>
          <a:lstStyle/>
          <a:p>
            <a:r>
              <a:rPr lang="en-US" sz="4000" u="sng" dirty="0" smtClean="0"/>
              <a:t>Static polarizability</a:t>
            </a:r>
            <a:endParaRPr lang="en-US" sz="4000" u="sng" dirty="0"/>
          </a:p>
        </p:txBody>
      </p:sp>
    </p:spTree>
    <p:extLst>
      <p:ext uri="{BB962C8B-B14F-4D97-AF65-F5344CB8AC3E}">
        <p14:creationId xmlns:p14="http://schemas.microsoft.com/office/powerpoint/2010/main" val="28032364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l12 Atomic and molecular polarizabilities 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7" y="0"/>
            <a:ext cx="5299364" cy="6858000"/>
          </a:xfrm>
          <a:prstGeom prst="rect">
            <a:avLst/>
          </a:prstGeom>
        </p:spPr>
      </p:pic>
      <p:pic>
        <p:nvPicPr>
          <p:cNvPr id="6" name="Picture 5" descr="Mil12 Atomic and molecular polarizabilities 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795" y="0"/>
            <a:ext cx="5299364" cy="6858000"/>
          </a:xfrm>
          <a:prstGeom prst="rect">
            <a:avLst/>
          </a:prstGeom>
        </p:spPr>
      </p:pic>
      <p:sp>
        <p:nvSpPr>
          <p:cNvPr id="3" name="Rectangle 2"/>
          <p:cNvSpPr/>
          <p:nvPr/>
        </p:nvSpPr>
        <p:spPr>
          <a:xfrm>
            <a:off x="1619086" y="3470108"/>
            <a:ext cx="1590031" cy="170104"/>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529319" y="2359551"/>
            <a:ext cx="89767" cy="12806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209117" y="1836331"/>
            <a:ext cx="4455215" cy="1633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209117" y="2359551"/>
            <a:ext cx="4455215" cy="1280661"/>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529319" y="1836331"/>
            <a:ext cx="6224781" cy="523220"/>
          </a:xfrm>
          <a:prstGeom prst="rect">
            <a:avLst/>
          </a:prstGeom>
          <a:solidFill>
            <a:schemeClr val="bg1"/>
          </a:solidFill>
          <a:ln w="38100" cmpd="sng">
            <a:solidFill>
              <a:schemeClr val="accent1"/>
            </a:solidFill>
          </a:ln>
        </p:spPr>
        <p:txBody>
          <a:bodyPr wrap="none" rtlCol="0">
            <a:spAutoFit/>
          </a:bodyPr>
          <a:lstStyle/>
          <a:p>
            <a:pPr algn="ctr"/>
            <a:r>
              <a:rPr lang="en-US" sz="2800" dirty="0" smtClean="0"/>
              <a:t>TABLE 1. Formulas Involving Polarizability</a:t>
            </a:r>
          </a:p>
        </p:txBody>
      </p:sp>
    </p:spTree>
    <p:extLst>
      <p:ext uri="{BB962C8B-B14F-4D97-AF65-F5344CB8AC3E}">
        <p14:creationId xmlns:p14="http://schemas.microsoft.com/office/powerpoint/2010/main" val="114829999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 and oscillators</a:t>
            </a:r>
            <a:endParaRPr lang="en-US" dirty="0"/>
          </a:p>
        </p:txBody>
      </p:sp>
      <p:sp>
        <p:nvSpPr>
          <p:cNvPr id="8" name="Oval 7"/>
          <p:cNvSpPr/>
          <p:nvPr/>
        </p:nvSpPr>
        <p:spPr>
          <a:xfrm>
            <a:off x="3477381" y="2031243"/>
            <a:ext cx="324455" cy="3244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693333" y="1728711"/>
            <a:ext cx="1784048" cy="1070429"/>
          </a:xfrm>
          <a:prstGeom prst="rect">
            <a:avLst/>
          </a:prstGeom>
        </p:spPr>
      </p:pic>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160" y="1690760"/>
            <a:ext cx="2781300" cy="393700"/>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926" y="2261751"/>
            <a:ext cx="3721100" cy="4699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242525"/>
            <a:ext cx="3955856" cy="2845298"/>
          </a:xfrm>
          <a:prstGeom prst="rect">
            <a:avLst/>
          </a:prstGeom>
        </p:spPr>
      </p:pic>
      <p:sp>
        <p:nvSpPr>
          <p:cNvPr id="6" name="Oval 5"/>
          <p:cNvSpPr/>
          <p:nvPr/>
        </p:nvSpPr>
        <p:spPr>
          <a:xfrm>
            <a:off x="1997407" y="5202833"/>
            <a:ext cx="1208310" cy="579463"/>
          </a:xfrm>
          <a:prstGeom prst="ellipse">
            <a:avLst/>
          </a:prstGeom>
          <a:noFill/>
          <a:ln w="28575"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2" name="Oval 11"/>
          <p:cNvSpPr/>
          <p:nvPr/>
        </p:nvSpPr>
        <p:spPr>
          <a:xfrm>
            <a:off x="3415327" y="5202833"/>
            <a:ext cx="604149" cy="579463"/>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cxnSp>
        <p:nvCxnSpPr>
          <p:cNvPr id="13" name="Curved Connector 12"/>
          <p:cNvCxnSpPr>
            <a:stCxn id="19" idx="1"/>
          </p:cNvCxnSpPr>
          <p:nvPr/>
        </p:nvCxnSpPr>
        <p:spPr>
          <a:xfrm rot="10800000" flipV="1">
            <a:off x="3008444" y="4071625"/>
            <a:ext cx="2761844" cy="1131208"/>
          </a:xfrm>
          <a:prstGeom prst="curvedConnector3">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20" idx="1"/>
          </p:cNvCxnSpPr>
          <p:nvPr/>
        </p:nvCxnSpPr>
        <p:spPr>
          <a:xfrm rot="10800000" flipV="1">
            <a:off x="4019476" y="4762049"/>
            <a:ext cx="1750812" cy="773666"/>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70288" y="3871570"/>
            <a:ext cx="3416846" cy="400110"/>
          </a:xfrm>
          <a:prstGeom prst="rect">
            <a:avLst/>
          </a:prstGeom>
          <a:noFill/>
        </p:spPr>
        <p:txBody>
          <a:bodyPr wrap="none" rtlCol="0">
            <a:spAutoFit/>
          </a:bodyPr>
          <a:lstStyle/>
          <a:p>
            <a:r>
              <a:rPr lang="en-US" sz="2000" dirty="0" smtClean="0"/>
              <a:t>Real part </a:t>
            </a:r>
            <a:r>
              <a:rPr lang="en-US" sz="2000" dirty="0" smtClean="0">
                <a:sym typeface="Wingdings"/>
              </a:rPr>
              <a:t> index of refraction</a:t>
            </a:r>
            <a:endParaRPr lang="en-US" sz="2000" dirty="0"/>
          </a:p>
        </p:txBody>
      </p:sp>
      <p:sp>
        <p:nvSpPr>
          <p:cNvPr id="20" name="TextBox 19"/>
          <p:cNvSpPr txBox="1"/>
          <p:nvPr/>
        </p:nvSpPr>
        <p:spPr>
          <a:xfrm>
            <a:off x="5770288" y="4561994"/>
            <a:ext cx="2750848" cy="400110"/>
          </a:xfrm>
          <a:prstGeom prst="rect">
            <a:avLst/>
          </a:prstGeom>
          <a:noFill/>
        </p:spPr>
        <p:txBody>
          <a:bodyPr wrap="none" rtlCol="0">
            <a:spAutoFit/>
          </a:bodyPr>
          <a:lstStyle/>
          <a:p>
            <a:r>
              <a:rPr lang="en-US" sz="2000" dirty="0" err="1" smtClean="0"/>
              <a:t>Imag</a:t>
            </a:r>
            <a:r>
              <a:rPr lang="en-US" sz="2000" dirty="0" smtClean="0"/>
              <a:t>. part </a:t>
            </a:r>
            <a:r>
              <a:rPr lang="en-US" sz="2000" dirty="0" smtClean="0">
                <a:sym typeface="Wingdings"/>
              </a:rPr>
              <a:t> absorption</a:t>
            </a:r>
            <a:endParaRPr lang="en-US" sz="2000" dirty="0"/>
          </a:p>
        </p:txBody>
      </p:sp>
      <p:sp>
        <p:nvSpPr>
          <p:cNvPr id="7" name="Oval 6"/>
          <p:cNvSpPr/>
          <p:nvPr/>
        </p:nvSpPr>
        <p:spPr>
          <a:xfrm>
            <a:off x="600529" y="1688441"/>
            <a:ext cx="1092804" cy="1092804"/>
          </a:xfrm>
          <a:prstGeom prst="ellipse">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96837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44" name="Picture 16" descr="Macintosh HD:Users:holmgren:Documents:School:UA:Cronin labs:Talks and Posters:DAMOP 2010:Diffraction.png"/>
          <p:cNvPicPr>
            <a:picLocks noChangeAspect="1" noChangeArrowheads="1"/>
          </p:cNvPicPr>
          <p:nvPr/>
        </p:nvPicPr>
        <p:blipFill>
          <a:blip r:link="rId3">
            <a:extLst>
              <a:ext uri="{28A0092B-C50C-407E-A947-70E740481C1C}">
                <a14:useLocalDpi xmlns:a14="http://schemas.microsoft.com/office/drawing/2010/main" val="0"/>
              </a:ext>
            </a:extLst>
          </a:blip>
          <a:srcRect/>
          <a:stretch>
            <a:fillRect/>
          </a:stretch>
        </p:blipFill>
        <p:spPr bwMode="auto">
          <a:xfrm>
            <a:off x="609600" y="1038225"/>
            <a:ext cx="4905375" cy="4905375"/>
          </a:xfrm>
          <a:prstGeom prst="rect">
            <a:avLst/>
          </a:prstGeom>
          <a:noFill/>
          <a:extLst>
            <a:ext uri="{909E8E84-426E-40dd-AFC4-6F175D3DCCD1}">
              <a14:hiddenFill xmlns:a14="http://schemas.microsoft.com/office/drawing/2010/main">
                <a:solidFill>
                  <a:srgbClr val="FFFFFF"/>
                </a:solidFill>
              </a14:hiddenFill>
            </a:ext>
          </a:extLst>
        </p:spPr>
      </p:pic>
      <p:sp>
        <p:nvSpPr>
          <p:cNvPr id="48130" name="Rectangle 2"/>
          <p:cNvSpPr>
            <a:spLocks noGrp="1" noChangeArrowheads="1"/>
          </p:cNvSpPr>
          <p:nvPr>
            <p:ph type="title"/>
          </p:nvPr>
        </p:nvSpPr>
        <p:spPr>
          <a:xfrm>
            <a:off x="685800" y="-76200"/>
            <a:ext cx="7772400" cy="1143000"/>
          </a:xfrm>
        </p:spPr>
        <p:txBody>
          <a:bodyPr/>
          <a:lstStyle/>
          <a:p>
            <a:r>
              <a:rPr lang="en-US">
                <a:latin typeface="Gill Sans" charset="0"/>
              </a:rPr>
              <a:t>Beam velocity</a:t>
            </a:r>
          </a:p>
        </p:txBody>
      </p:sp>
      <p:sp>
        <p:nvSpPr>
          <p:cNvPr id="48134" name="Rectangle 6"/>
          <p:cNvSpPr>
            <a:spLocks noChangeArrowheads="1"/>
          </p:cNvSpPr>
          <p:nvPr/>
        </p:nvSpPr>
        <p:spPr bwMode="auto">
          <a:xfrm>
            <a:off x="4495800" y="1266825"/>
            <a:ext cx="524452" cy="461665"/>
          </a:xfrm>
          <a:prstGeom prst="rect">
            <a:avLst/>
          </a:prstGeom>
          <a:solidFill>
            <a:srgbClr val="FFFFFF"/>
          </a:solidFill>
          <a:ln>
            <a:noFill/>
          </a:ln>
        </p:spPr>
        <p:txBody>
          <a:bodyPr wrap="none">
            <a:spAutoFit/>
          </a:bodyPr>
          <a:lstStyle/>
          <a:p>
            <a:r>
              <a:rPr lang="en-US" sz="2400" dirty="0">
                <a:latin typeface="Gill Sans" charset="0"/>
              </a:rPr>
              <a:t>Rb</a:t>
            </a:r>
          </a:p>
        </p:txBody>
      </p:sp>
      <p:sp>
        <p:nvSpPr>
          <p:cNvPr id="48135" name="Rectangle 7"/>
          <p:cNvSpPr>
            <a:spLocks noChangeArrowheads="1"/>
          </p:cNvSpPr>
          <p:nvPr/>
        </p:nvSpPr>
        <p:spPr bwMode="auto">
          <a:xfrm>
            <a:off x="4587875" y="2714625"/>
            <a:ext cx="389850" cy="461665"/>
          </a:xfrm>
          <a:prstGeom prst="rect">
            <a:avLst/>
          </a:prstGeom>
          <a:solidFill>
            <a:srgbClr val="FFFFFF"/>
          </a:solidFill>
          <a:ln>
            <a:noFill/>
          </a:ln>
        </p:spPr>
        <p:txBody>
          <a:bodyPr wrap="none">
            <a:spAutoFit/>
          </a:bodyPr>
          <a:lstStyle/>
          <a:p>
            <a:r>
              <a:rPr lang="en-US" sz="2400">
                <a:latin typeface="Gill Sans" charset="0"/>
              </a:rPr>
              <a:t>K</a:t>
            </a:r>
          </a:p>
        </p:txBody>
      </p:sp>
      <p:sp>
        <p:nvSpPr>
          <p:cNvPr id="48136" name="Rectangle 8"/>
          <p:cNvSpPr>
            <a:spLocks noChangeArrowheads="1"/>
          </p:cNvSpPr>
          <p:nvPr/>
        </p:nvSpPr>
        <p:spPr bwMode="auto">
          <a:xfrm>
            <a:off x="4495800" y="4010025"/>
            <a:ext cx="556563" cy="461665"/>
          </a:xfrm>
          <a:prstGeom prst="rect">
            <a:avLst/>
          </a:prstGeom>
          <a:solidFill>
            <a:srgbClr val="FFFFFF"/>
          </a:solidFill>
          <a:ln>
            <a:noFill/>
          </a:ln>
        </p:spPr>
        <p:txBody>
          <a:bodyPr wrap="none">
            <a:spAutoFit/>
          </a:bodyPr>
          <a:lstStyle/>
          <a:p>
            <a:r>
              <a:rPr lang="en-US" sz="2400">
                <a:latin typeface="Gill Sans" charset="0"/>
              </a:rPr>
              <a:t>Na</a:t>
            </a:r>
          </a:p>
        </p:txBody>
      </p:sp>
      <p:sp>
        <p:nvSpPr>
          <p:cNvPr id="48147" name="Rectangle 19"/>
          <p:cNvSpPr>
            <a:spLocks noChangeArrowheads="1"/>
          </p:cNvSpPr>
          <p:nvPr/>
        </p:nvSpPr>
        <p:spPr bwMode="auto">
          <a:xfrm>
            <a:off x="5666460" y="3933825"/>
            <a:ext cx="3124200"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sz="2400" dirty="0">
                <a:latin typeface="Gill Sans" charset="0"/>
              </a:rPr>
              <a:t>The diffraction patterns </a:t>
            </a:r>
            <a:r>
              <a:rPr lang="en-US" sz="2400" dirty="0" smtClean="0">
                <a:latin typeface="Gill Sans" charset="0"/>
              </a:rPr>
              <a:t>look similar by design</a:t>
            </a:r>
            <a:endParaRPr lang="en-US" sz="2400" dirty="0">
              <a:latin typeface="Gill Sans" charset="0"/>
            </a:endParaRPr>
          </a:p>
        </p:txBody>
      </p:sp>
      <p:sp>
        <p:nvSpPr>
          <p:cNvPr id="48148" name="Rectangle 20"/>
          <p:cNvSpPr>
            <a:spLocks noChangeArrowheads="1"/>
          </p:cNvSpPr>
          <p:nvPr/>
        </p:nvSpPr>
        <p:spPr bwMode="auto">
          <a:xfrm>
            <a:off x="5599785" y="1222375"/>
            <a:ext cx="3313166"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sz="2400" dirty="0">
                <a:latin typeface="Gill Sans" charset="0"/>
              </a:rPr>
              <a:t>Measure de Broglie wavelength via diffraction</a:t>
            </a:r>
          </a:p>
        </p:txBody>
      </p:sp>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0603" y="2494888"/>
            <a:ext cx="2298700" cy="952500"/>
          </a:xfrm>
          <a:prstGeom prst="rect">
            <a:avLst/>
          </a:prstGeom>
        </p:spPr>
      </p:pic>
    </p:spTree>
    <p:extLst>
      <p:ext uri="{BB962C8B-B14F-4D97-AF65-F5344CB8AC3E}">
        <p14:creationId xmlns:p14="http://schemas.microsoft.com/office/powerpoint/2010/main" val="396700626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79644" y="979242"/>
            <a:ext cx="8070668" cy="4535715"/>
          </a:xfrm>
          <a:prstGeom prst="rect">
            <a:avLst/>
          </a:prstGeom>
        </p:spPr>
      </p:pic>
      <p:sp>
        <p:nvSpPr>
          <p:cNvPr id="15" name="TextBox 14"/>
          <p:cNvSpPr txBox="1"/>
          <p:nvPr/>
        </p:nvSpPr>
        <p:spPr>
          <a:xfrm>
            <a:off x="5454531" y="5424454"/>
            <a:ext cx="3766977" cy="584776"/>
          </a:xfrm>
          <a:prstGeom prst="rect">
            <a:avLst/>
          </a:prstGeom>
          <a:noFill/>
        </p:spPr>
        <p:txBody>
          <a:bodyPr wrap="none" rtlCol="0">
            <a:spAutoFit/>
          </a:bodyPr>
          <a:lstStyle/>
          <a:p>
            <a:r>
              <a:rPr lang="en-US" sz="3200" dirty="0"/>
              <a:t>e</a:t>
            </a:r>
            <a:r>
              <a:rPr lang="en-US" sz="3200" dirty="0" smtClean="0"/>
              <a:t>xcept the laser’s </a:t>
            </a:r>
            <a:r>
              <a:rPr lang="en-US" sz="3200" b="1" dirty="0" smtClean="0">
                <a:solidFill>
                  <a:srgbClr val="FF0000"/>
                </a:solidFill>
              </a:rPr>
              <a:t>red</a:t>
            </a:r>
            <a:endParaRPr lang="en-US" sz="3200" b="1" dirty="0">
              <a:solidFill>
                <a:srgbClr val="FF0000"/>
              </a:solidFill>
            </a:endParaRPr>
          </a:p>
        </p:txBody>
      </p:sp>
      <p:sp>
        <p:nvSpPr>
          <p:cNvPr id="17" name="TextBox 16"/>
          <p:cNvSpPr txBox="1"/>
          <p:nvPr/>
        </p:nvSpPr>
        <p:spPr>
          <a:xfrm>
            <a:off x="235362" y="336565"/>
            <a:ext cx="4650432" cy="584776"/>
          </a:xfrm>
          <a:prstGeom prst="rect">
            <a:avLst/>
          </a:prstGeom>
          <a:noFill/>
        </p:spPr>
        <p:txBody>
          <a:bodyPr wrap="none" rtlCol="0">
            <a:spAutoFit/>
          </a:bodyPr>
          <a:lstStyle/>
          <a:p>
            <a:r>
              <a:rPr lang="en-US" sz="3200" dirty="0" smtClean="0"/>
              <a:t>Looks something like this…</a:t>
            </a:r>
            <a:endParaRPr lang="en-US" sz="3200" dirty="0"/>
          </a:p>
        </p:txBody>
      </p:sp>
      <p:pic>
        <p:nvPicPr>
          <p:cNvPr id="2" name="Picture 1" descr="banana.png"/>
          <p:cNvPicPr>
            <a:picLocks noChangeAspect="1"/>
          </p:cNvPicPr>
          <p:nvPr/>
        </p:nvPicPr>
        <p:blipFill>
          <a:blip r:embed="rId3">
            <a:alphaModFix amt="81000"/>
            <a:extLst>
              <a:ext uri="{28A0092B-C50C-407E-A947-70E740481C1C}">
                <a14:useLocalDpi xmlns:a14="http://schemas.microsoft.com/office/drawing/2010/main" val="0"/>
              </a:ext>
            </a:extLst>
          </a:blip>
          <a:stretch>
            <a:fillRect/>
          </a:stretch>
        </p:blipFill>
        <p:spPr>
          <a:xfrm>
            <a:off x="123300" y="4228018"/>
            <a:ext cx="2519270" cy="2092476"/>
          </a:xfrm>
          <a:prstGeom prst="rect">
            <a:avLst/>
          </a:prstGeom>
        </p:spPr>
      </p:pic>
      <p:pic>
        <p:nvPicPr>
          <p:cNvPr id="10" name="Picture 9" descr="banana.png"/>
          <p:cNvPicPr>
            <a:picLocks noChangeAspect="1"/>
          </p:cNvPicPr>
          <p:nvPr/>
        </p:nvPicPr>
        <p:blipFill>
          <a:blip r:embed="rId3">
            <a:alphaModFix amt="81000"/>
            <a:extLst>
              <a:ext uri="{28A0092B-C50C-407E-A947-70E740481C1C}">
                <a14:useLocalDpi xmlns:a14="http://schemas.microsoft.com/office/drawing/2010/main" val="0"/>
              </a:ext>
            </a:extLst>
          </a:blip>
          <a:stretch>
            <a:fillRect/>
          </a:stretch>
        </p:blipFill>
        <p:spPr>
          <a:xfrm>
            <a:off x="2671670" y="4360598"/>
            <a:ext cx="2519270" cy="2092476"/>
          </a:xfrm>
          <a:prstGeom prst="rect">
            <a:avLst/>
          </a:prstGeom>
        </p:spPr>
      </p:pic>
    </p:spTree>
    <p:extLst>
      <p:ext uri="{BB962C8B-B14F-4D97-AF65-F5344CB8AC3E}">
        <p14:creationId xmlns:p14="http://schemas.microsoft.com/office/powerpoint/2010/main" val="256956441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Sr</a:t>
            </a:r>
            <a:r>
              <a:rPr lang="en-US" dirty="0" smtClean="0"/>
              <a:t> photoionization scheme</a:t>
            </a:r>
            <a:endParaRPr lang="en-US" dirty="0"/>
          </a:p>
        </p:txBody>
      </p:sp>
      <p:pic>
        <p:nvPicPr>
          <p:cNvPr id="4" name="Picture 3" descr="srLevelDiagramSimple-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9077" y="1587379"/>
            <a:ext cx="3492500" cy="4876800"/>
          </a:xfrm>
          <a:prstGeom prst="rect">
            <a:avLst/>
          </a:prstGeom>
        </p:spPr>
      </p:pic>
    </p:spTree>
    <p:extLst>
      <p:ext uri="{BB962C8B-B14F-4D97-AF65-F5344CB8AC3E}">
        <p14:creationId xmlns:p14="http://schemas.microsoft.com/office/powerpoint/2010/main" val="397396252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Dimers</a:t>
            </a:r>
            <a:endParaRPr lang="en-US" dirty="0"/>
          </a:p>
        </p:txBody>
      </p:sp>
      <p:pic>
        <p:nvPicPr>
          <p:cNvPr id="4" name="Picture 3" descr="dimerPolarizability-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305" y="1417638"/>
            <a:ext cx="3701466" cy="2130495"/>
          </a:xfrm>
          <a:prstGeom prst="rect">
            <a:avLst/>
          </a:prstGeom>
        </p:spPr>
      </p:pic>
      <p:pic>
        <p:nvPicPr>
          <p:cNvPr id="5" name="Picture 4" descr="molConVelAndGamma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095" y="3730932"/>
            <a:ext cx="4589705" cy="2600833"/>
          </a:xfrm>
          <a:prstGeom prst="rect">
            <a:avLst/>
          </a:prstGeom>
        </p:spPr>
      </p:pic>
      <p:sp>
        <p:nvSpPr>
          <p:cNvPr id="6" name="TextBox 5"/>
          <p:cNvSpPr txBox="1"/>
          <p:nvPr/>
        </p:nvSpPr>
        <p:spPr>
          <a:xfrm>
            <a:off x="260812" y="1942462"/>
            <a:ext cx="3443010" cy="1015663"/>
          </a:xfrm>
          <a:prstGeom prst="rect">
            <a:avLst/>
          </a:prstGeom>
          <a:noFill/>
        </p:spPr>
        <p:txBody>
          <a:bodyPr wrap="square" rtlCol="0">
            <a:spAutoFit/>
          </a:bodyPr>
          <a:lstStyle/>
          <a:p>
            <a:r>
              <a:rPr lang="en-US" sz="2000" dirty="0" smtClean="0"/>
              <a:t>Two unique orientations of a </a:t>
            </a:r>
            <a:r>
              <a:rPr lang="en-US" sz="2000" dirty="0" err="1" smtClean="0"/>
              <a:t>homonuclear</a:t>
            </a:r>
            <a:r>
              <a:rPr lang="en-US" sz="2000" dirty="0" smtClean="0"/>
              <a:t> dimer in an electric field</a:t>
            </a:r>
            <a:endParaRPr lang="en-US" sz="2000" dirty="0"/>
          </a:p>
        </p:txBody>
      </p:sp>
      <p:sp>
        <p:nvSpPr>
          <p:cNvPr id="7" name="TextBox 6"/>
          <p:cNvSpPr txBox="1"/>
          <p:nvPr/>
        </p:nvSpPr>
        <p:spPr>
          <a:xfrm>
            <a:off x="260812" y="3991758"/>
            <a:ext cx="3053977" cy="1015663"/>
          </a:xfrm>
          <a:prstGeom prst="rect">
            <a:avLst/>
          </a:prstGeom>
          <a:noFill/>
        </p:spPr>
        <p:txBody>
          <a:bodyPr wrap="square" rtlCol="0">
            <a:spAutoFit/>
          </a:bodyPr>
          <a:lstStyle/>
          <a:p>
            <a:r>
              <a:rPr lang="en-US" sz="2000" dirty="0" smtClean="0"/>
              <a:t>Difference in polarizability leads to a unique contrast loss signal</a:t>
            </a:r>
            <a:endParaRPr lang="en-US" sz="2000" dirty="0"/>
          </a:p>
        </p:txBody>
      </p:sp>
      <p:sp>
        <p:nvSpPr>
          <p:cNvPr id="3" name="TextBox 2"/>
          <p:cNvSpPr txBox="1"/>
          <p:nvPr/>
        </p:nvSpPr>
        <p:spPr>
          <a:xfrm rot="16200000">
            <a:off x="3413361" y="4684255"/>
            <a:ext cx="1254069" cy="461665"/>
          </a:xfrm>
          <a:prstGeom prst="rect">
            <a:avLst/>
          </a:prstGeom>
          <a:solidFill>
            <a:srgbClr val="FFFFFF"/>
          </a:solidFill>
        </p:spPr>
        <p:txBody>
          <a:bodyPr wrap="none" rtlCol="0">
            <a:spAutoFit/>
          </a:bodyPr>
          <a:lstStyle/>
          <a:p>
            <a:r>
              <a:rPr lang="en-US" sz="2400" dirty="0" smtClean="0"/>
              <a:t>Contrast</a:t>
            </a:r>
            <a:endParaRPr lang="en-US" sz="2400" dirty="0"/>
          </a:p>
        </p:txBody>
      </p:sp>
      <p:sp>
        <p:nvSpPr>
          <p:cNvPr id="9" name="TextBox 8"/>
          <p:cNvSpPr txBox="1"/>
          <p:nvPr/>
        </p:nvSpPr>
        <p:spPr>
          <a:xfrm>
            <a:off x="5873932" y="6219337"/>
            <a:ext cx="1760217" cy="461665"/>
          </a:xfrm>
          <a:prstGeom prst="rect">
            <a:avLst/>
          </a:prstGeom>
          <a:solidFill>
            <a:srgbClr val="FFFFFF"/>
          </a:solidFill>
        </p:spPr>
        <p:txBody>
          <a:bodyPr wrap="none" rtlCol="0">
            <a:spAutoFit/>
          </a:bodyPr>
          <a:lstStyle/>
          <a:p>
            <a:r>
              <a:rPr lang="en-US" sz="2400" dirty="0" smtClean="0"/>
              <a:t>Applied field</a:t>
            </a:r>
            <a:endParaRPr lang="en-US" sz="2400" dirty="0"/>
          </a:p>
        </p:txBody>
      </p:sp>
    </p:spTree>
    <p:extLst>
      <p:ext uri="{BB962C8B-B14F-4D97-AF65-F5344CB8AC3E}">
        <p14:creationId xmlns:p14="http://schemas.microsoft.com/office/powerpoint/2010/main" val="124804347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93" name="Object 21"/>
          <p:cNvGraphicFramePr>
            <a:graphicFrameLocks noChangeAspect="1"/>
          </p:cNvGraphicFramePr>
          <p:nvPr/>
        </p:nvGraphicFramePr>
        <p:xfrm>
          <a:off x="3429000" y="5237163"/>
          <a:ext cx="2133600" cy="687387"/>
        </p:xfrm>
        <a:graphic>
          <a:graphicData uri="http://schemas.openxmlformats.org/presentationml/2006/ole">
            <mc:AlternateContent xmlns:mc="http://schemas.openxmlformats.org/markup-compatibility/2006">
              <mc:Choice xmlns:v="urn:schemas-microsoft-com:vml" Requires="v">
                <p:oleObj spid="_x0000_s18707" name="Equation" r:id="rId4" imgW="1104900" imgH="355600" progId="Equation.3">
                  <p:embed/>
                </p:oleObj>
              </mc:Choice>
              <mc:Fallback>
                <p:oleObj name="Equation" r:id="rId4" imgW="11049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5237163"/>
                        <a:ext cx="21336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9892" name="Object 20"/>
          <p:cNvGraphicFramePr>
            <a:graphicFrameLocks noChangeAspect="1"/>
          </p:cNvGraphicFramePr>
          <p:nvPr/>
        </p:nvGraphicFramePr>
        <p:xfrm>
          <a:off x="2541588" y="4495800"/>
          <a:ext cx="4060825" cy="588963"/>
        </p:xfrm>
        <a:graphic>
          <a:graphicData uri="http://schemas.openxmlformats.org/presentationml/2006/ole">
            <mc:AlternateContent xmlns:mc="http://schemas.openxmlformats.org/markup-compatibility/2006">
              <mc:Choice xmlns:v="urn:schemas-microsoft-com:vml" Requires="v">
                <p:oleObj spid="_x0000_s18708" name="Equation" r:id="rId6" imgW="1841500" imgH="266700" progId="Equation.3">
                  <p:embed/>
                </p:oleObj>
              </mc:Choice>
              <mc:Fallback>
                <p:oleObj name="Equation" r:id="rId6" imgW="1841500" imgH="266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4495800"/>
                        <a:ext cx="4060825"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9874" name="Rectangle 2"/>
          <p:cNvSpPr>
            <a:spLocks noGrp="1" noChangeArrowheads="1"/>
          </p:cNvSpPr>
          <p:nvPr>
            <p:ph type="title"/>
          </p:nvPr>
        </p:nvSpPr>
        <p:spPr>
          <a:xfrm>
            <a:off x="685800" y="76200"/>
            <a:ext cx="7772400" cy="1143000"/>
          </a:xfrm>
        </p:spPr>
        <p:txBody>
          <a:bodyPr/>
          <a:lstStyle/>
          <a:p>
            <a:r>
              <a:rPr lang="en-US">
                <a:latin typeface="Gill Sans" charset="0"/>
              </a:rPr>
              <a:t>Our polarizability experiment</a:t>
            </a:r>
          </a:p>
        </p:txBody>
      </p:sp>
      <p:sp>
        <p:nvSpPr>
          <p:cNvPr id="79876" name="Rectangle 4"/>
          <p:cNvSpPr>
            <a:spLocks noChangeArrowheads="1"/>
          </p:cNvSpPr>
          <p:nvPr/>
        </p:nvSpPr>
        <p:spPr bwMode="auto">
          <a:xfrm>
            <a:off x="0" y="1066800"/>
            <a:ext cx="9144000" cy="3429000"/>
          </a:xfrm>
          <a:prstGeom prst="rect">
            <a:avLst/>
          </a:prstGeom>
          <a:noFill/>
          <a:ln>
            <a:noFill/>
          </a:ln>
        </p:spPr>
        <p:txBody>
          <a:bodyPr wrap="none" anchor="ctr"/>
          <a:lstStyle/>
          <a:p>
            <a:endParaRPr lang="en-US"/>
          </a:p>
        </p:txBody>
      </p:sp>
      <p:sp>
        <p:nvSpPr>
          <p:cNvPr id="79883" name="Rectangle 11"/>
          <p:cNvSpPr>
            <a:spLocks noChangeArrowheads="1"/>
          </p:cNvSpPr>
          <p:nvPr/>
        </p:nvSpPr>
        <p:spPr bwMode="auto">
          <a:xfrm>
            <a:off x="5791200" y="4572000"/>
            <a:ext cx="685800" cy="6096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pic>
        <p:nvPicPr>
          <p:cNvPr id="79890" name="Picture 18" descr="Macintosh HD:Users:holmgren:Documents:School:UA:Cronin labs:Talks and Posters:DAMOP 2010:IFMgradE-2.png"/>
          <p:cNvPicPr>
            <a:picLocks noChangeAspect="1" noChangeArrowheads="1"/>
          </p:cNvPicPr>
          <p:nvPr/>
        </p:nvPicPr>
        <p:blipFill>
          <a:blip r:link="rId8">
            <a:extLst>
              <a:ext uri="{28A0092B-C50C-407E-A947-70E740481C1C}">
                <a14:useLocalDpi xmlns:a14="http://schemas.microsoft.com/office/drawing/2010/main" val="0"/>
              </a:ext>
            </a:extLst>
          </a:blip>
          <a:srcRect/>
          <a:stretch>
            <a:fillRect/>
          </a:stretch>
        </p:blipFill>
        <p:spPr bwMode="auto">
          <a:xfrm>
            <a:off x="685800" y="1143000"/>
            <a:ext cx="7772400" cy="3198813"/>
          </a:xfrm>
          <a:prstGeom prst="rect">
            <a:avLst/>
          </a:prstGeom>
          <a:noFill/>
          <a:extLst>
            <a:ext uri="{909E8E84-426E-40dd-AFC4-6F175D3DCCD1}">
              <a14:hiddenFill xmlns:a14="http://schemas.microsoft.com/office/drawing/2010/main">
                <a:solidFill>
                  <a:srgbClr val="FFFFFF"/>
                </a:solidFill>
              </a14:hiddenFill>
            </a:ext>
          </a:extLst>
        </p:spPr>
      </p:pic>
      <p:sp>
        <p:nvSpPr>
          <p:cNvPr id="79888" name="Rectangle 16"/>
          <p:cNvSpPr>
            <a:spLocks noChangeArrowheads="1"/>
          </p:cNvSpPr>
          <p:nvPr/>
        </p:nvSpPr>
        <p:spPr bwMode="auto">
          <a:xfrm>
            <a:off x="2743200" y="5257800"/>
            <a:ext cx="3505200" cy="8382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pic>
        <p:nvPicPr>
          <p:cNvPr id="79891" name="Picture 19" descr="Macintosh HD:Users:holmgren:Documents:School:UA:Cronin labs:Talks and Posters:DAMOP 2010:IFMgradE-1.png"/>
          <p:cNvPicPr>
            <a:picLocks noChangeAspect="1" noChangeArrowheads="1"/>
          </p:cNvPicPr>
          <p:nvPr/>
        </p:nvPicPr>
        <p:blipFill>
          <a:blip r:link="rId9">
            <a:extLst>
              <a:ext uri="{28A0092B-C50C-407E-A947-70E740481C1C}">
                <a14:useLocalDpi xmlns:a14="http://schemas.microsoft.com/office/drawing/2010/main" val="0"/>
              </a:ext>
            </a:extLst>
          </a:blip>
          <a:srcRect/>
          <a:stretch>
            <a:fillRect/>
          </a:stretch>
        </p:blipFill>
        <p:spPr bwMode="auto">
          <a:xfrm>
            <a:off x="685800" y="1143000"/>
            <a:ext cx="7772400" cy="31988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9894" name="Object 22"/>
          <p:cNvGraphicFramePr>
            <a:graphicFrameLocks noChangeAspect="1"/>
          </p:cNvGraphicFramePr>
          <p:nvPr/>
        </p:nvGraphicFramePr>
        <p:xfrm>
          <a:off x="3810000" y="2430463"/>
          <a:ext cx="381000" cy="338137"/>
        </p:xfrm>
        <a:graphic>
          <a:graphicData uri="http://schemas.openxmlformats.org/presentationml/2006/ole">
            <mc:AlternateContent xmlns:mc="http://schemas.openxmlformats.org/markup-compatibility/2006">
              <mc:Choice xmlns:v="urn:schemas-microsoft-com:vml" Requires="v">
                <p:oleObj spid="_x0000_s18709" name="Equation" r:id="rId10" imgW="228600" imgH="203200" progId="Equation.3">
                  <p:embed/>
                </p:oleObj>
              </mc:Choice>
              <mc:Fallback>
                <p:oleObj name="Equation" r:id="rId10" imgW="228600" imgH="203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0" y="2430463"/>
                        <a:ext cx="3810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9895" name="Object 23"/>
          <p:cNvGraphicFramePr>
            <a:graphicFrameLocks noChangeAspect="1"/>
          </p:cNvGraphicFramePr>
          <p:nvPr/>
        </p:nvGraphicFramePr>
        <p:xfrm>
          <a:off x="3810000" y="3109913"/>
          <a:ext cx="381000" cy="358775"/>
        </p:xfrm>
        <a:graphic>
          <a:graphicData uri="http://schemas.openxmlformats.org/presentationml/2006/ole">
            <mc:AlternateContent xmlns:mc="http://schemas.openxmlformats.org/markup-compatibility/2006">
              <mc:Choice xmlns:v="urn:schemas-microsoft-com:vml" Requires="v">
                <p:oleObj spid="_x0000_s18710" name="Equation" r:id="rId12" imgW="215900" imgH="203200" progId="Equation.3">
                  <p:embed/>
                </p:oleObj>
              </mc:Choice>
              <mc:Fallback>
                <p:oleObj name="Equation" r:id="rId12" imgW="215900" imgH="203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0" y="3109913"/>
                        <a:ext cx="3810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9896" name="Object 24"/>
          <p:cNvGraphicFramePr>
            <a:graphicFrameLocks noChangeAspect="1"/>
          </p:cNvGraphicFramePr>
          <p:nvPr/>
        </p:nvGraphicFramePr>
        <p:xfrm>
          <a:off x="5486400" y="2438400"/>
          <a:ext cx="539750" cy="301625"/>
        </p:xfrm>
        <a:graphic>
          <a:graphicData uri="http://schemas.openxmlformats.org/presentationml/2006/ole">
            <mc:AlternateContent xmlns:mc="http://schemas.openxmlformats.org/markup-compatibility/2006">
              <mc:Choice xmlns:v="urn:schemas-microsoft-com:vml" Requires="v">
                <p:oleObj spid="_x0000_s18711" name="Equation" r:id="rId14" imgW="317500" imgH="177800" progId="Equation.3">
                  <p:embed/>
                </p:oleObj>
              </mc:Choice>
              <mc:Fallback>
                <p:oleObj name="Equation" r:id="rId14" imgW="317500" imgH="177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6400" y="2438400"/>
                        <a:ext cx="5397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 name="TextBox 12"/>
          <p:cNvSpPr txBox="1"/>
          <p:nvPr/>
        </p:nvSpPr>
        <p:spPr>
          <a:xfrm>
            <a:off x="5172678" y="6096000"/>
            <a:ext cx="3837521" cy="369332"/>
          </a:xfrm>
          <a:prstGeom prst="rect">
            <a:avLst/>
          </a:prstGeom>
          <a:noFill/>
        </p:spPr>
        <p:txBody>
          <a:bodyPr wrap="none" rtlCol="0">
            <a:spAutoFit/>
          </a:bodyPr>
          <a:lstStyle/>
          <a:p>
            <a:r>
              <a:rPr lang="en-US" dirty="0" smtClean="0">
                <a:solidFill>
                  <a:srgbClr val="FF0000"/>
                </a:solidFill>
              </a:rPr>
              <a:t>Published in: Holmgren et al. PRA 2010</a:t>
            </a:r>
            <a:endParaRPr lang="en-US" dirty="0">
              <a:solidFill>
                <a:srgbClr val="FF0000"/>
              </a:solidFill>
            </a:endParaRPr>
          </a:p>
        </p:txBody>
      </p:sp>
      <p:pic>
        <p:nvPicPr>
          <p:cNvPr id="14" name="Picture 13"/>
          <p:cNvPicPr>
            <a:picLocks noChangeAspect="1"/>
          </p:cNvPicPr>
          <p:nvPr/>
        </p:nvPicPr>
        <p:blipFill>
          <a:blip r:embed="rId16"/>
          <a:stretch>
            <a:fillRect/>
          </a:stretch>
        </p:blipFill>
        <p:spPr>
          <a:xfrm>
            <a:off x="2541588" y="5367865"/>
            <a:ext cx="2259182" cy="912801"/>
          </a:xfrm>
          <a:prstGeom prst="rect">
            <a:avLst/>
          </a:prstGeom>
        </p:spPr>
      </p:pic>
    </p:spTree>
    <p:extLst>
      <p:ext uri="{BB962C8B-B14F-4D97-AF65-F5344CB8AC3E}">
        <p14:creationId xmlns:p14="http://schemas.microsoft.com/office/powerpoint/2010/main" val="2158626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7989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989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7988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988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98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8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3" grpId="0" animBg="1"/>
      <p:bldP spid="7988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measurement improvements with length gauge</a:t>
            </a:r>
            <a:endParaRPr lang="en-US" dirty="0"/>
          </a:p>
        </p:txBody>
      </p:sp>
      <p:pic>
        <p:nvPicPr>
          <p:cNvPr id="4" name="Picture 3" descr="velMotL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342" y="1667012"/>
            <a:ext cx="6885703" cy="4623976"/>
          </a:xfrm>
          <a:prstGeom prst="rect">
            <a:avLst/>
          </a:prstGeom>
        </p:spPr>
      </p:pic>
    </p:spTree>
    <p:extLst>
      <p:ext uri="{BB962C8B-B14F-4D97-AF65-F5344CB8AC3E}">
        <p14:creationId xmlns:p14="http://schemas.microsoft.com/office/powerpoint/2010/main" val="145814636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measurement improvements with length gauge</a:t>
            </a:r>
            <a:endParaRPr lang="en-US" dirty="0"/>
          </a:p>
        </p:txBody>
      </p:sp>
      <p:pic>
        <p:nvPicPr>
          <p:cNvPr id="3" name="Picture 2" descr="motLGtra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38" y="1610312"/>
            <a:ext cx="7874197" cy="5054904"/>
          </a:xfrm>
          <a:prstGeom prst="rect">
            <a:avLst/>
          </a:prstGeom>
        </p:spPr>
      </p:pic>
    </p:spTree>
    <p:extLst>
      <p:ext uri="{BB962C8B-B14F-4D97-AF65-F5344CB8AC3E}">
        <p14:creationId xmlns:p14="http://schemas.microsoft.com/office/powerpoint/2010/main" val="5607720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choppers and matter wave lenses</a:t>
            </a:r>
            <a:endParaRPr lang="en-US" dirty="0"/>
          </a:p>
        </p:txBody>
      </p:sp>
      <p:pic>
        <p:nvPicPr>
          <p:cNvPr id="4" name="Picture 3" descr="lens2IFMnoteboo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521" y="1594099"/>
            <a:ext cx="6858602" cy="4919774"/>
          </a:xfrm>
          <a:prstGeom prst="rect">
            <a:avLst/>
          </a:prstGeom>
        </p:spPr>
      </p:pic>
    </p:spTree>
    <p:extLst>
      <p:ext uri="{BB962C8B-B14F-4D97-AF65-F5344CB8AC3E}">
        <p14:creationId xmlns:p14="http://schemas.microsoft.com/office/powerpoint/2010/main" val="855931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choppers and matter wave lenses</a:t>
            </a:r>
            <a:endParaRPr lang="en-US" dirty="0"/>
          </a:p>
        </p:txBody>
      </p:sp>
      <p:pic>
        <p:nvPicPr>
          <p:cNvPr id="3" name="Picture 2" descr="contrastIncreas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607"/>
            <a:ext cx="9144000" cy="5395393"/>
          </a:xfrm>
          <a:prstGeom prst="rect">
            <a:avLst/>
          </a:prstGeom>
        </p:spPr>
      </p:pic>
    </p:spTree>
    <p:extLst>
      <p:ext uri="{BB962C8B-B14F-4D97-AF65-F5344CB8AC3E}">
        <p14:creationId xmlns:p14="http://schemas.microsoft.com/office/powerpoint/2010/main" val="3740892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l12 Atomic and molecular polarizabilities 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7" y="0"/>
            <a:ext cx="5299364" cy="6858000"/>
          </a:xfrm>
          <a:prstGeom prst="rect">
            <a:avLst/>
          </a:prstGeom>
        </p:spPr>
      </p:pic>
      <p:pic>
        <p:nvPicPr>
          <p:cNvPr id="6" name="Picture 5" descr="Mil12 Atomic and molecular polarizabilities 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795" y="0"/>
            <a:ext cx="5299364" cy="6858000"/>
          </a:xfrm>
          <a:prstGeom prst="rect">
            <a:avLst/>
          </a:prstGeom>
        </p:spPr>
      </p:pic>
      <p:sp>
        <p:nvSpPr>
          <p:cNvPr id="3" name="Rectangle 2"/>
          <p:cNvSpPr/>
          <p:nvPr/>
        </p:nvSpPr>
        <p:spPr>
          <a:xfrm>
            <a:off x="369900" y="4281847"/>
            <a:ext cx="1590031" cy="170104"/>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63136" y="3791842"/>
            <a:ext cx="206764" cy="6601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959931" y="3268622"/>
            <a:ext cx="1115105" cy="1013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959931" y="3791842"/>
            <a:ext cx="1115105" cy="660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63136" y="3268622"/>
            <a:ext cx="206764" cy="101322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811502" y="2790784"/>
            <a:ext cx="1680206" cy="419805"/>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63136" y="3268622"/>
            <a:ext cx="2911900" cy="523220"/>
          </a:xfrm>
          <a:prstGeom prst="rect">
            <a:avLst/>
          </a:prstGeom>
          <a:solidFill>
            <a:schemeClr val="bg1"/>
          </a:solidFill>
          <a:ln w="38100" cmpd="sng">
            <a:solidFill>
              <a:schemeClr val="accent1"/>
            </a:solidFill>
          </a:ln>
        </p:spPr>
        <p:txBody>
          <a:bodyPr wrap="none" rtlCol="0">
            <a:spAutoFit/>
          </a:bodyPr>
          <a:lstStyle/>
          <a:p>
            <a:pPr algn="ctr"/>
            <a:r>
              <a:rPr lang="en-US" sz="2800" dirty="0" smtClean="0"/>
              <a:t>Dielectric constant</a:t>
            </a:r>
          </a:p>
        </p:txBody>
      </p:sp>
      <p:sp>
        <p:nvSpPr>
          <p:cNvPr id="19" name="Rectangle 18"/>
          <p:cNvSpPr/>
          <p:nvPr/>
        </p:nvSpPr>
        <p:spPr>
          <a:xfrm>
            <a:off x="4811502" y="1908999"/>
            <a:ext cx="1680206" cy="289336"/>
          </a:xfrm>
          <a:prstGeom prst="rect">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H="1" flipV="1">
            <a:off x="1669631" y="1175359"/>
            <a:ext cx="3141871" cy="733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4481418" y="1175358"/>
            <a:ext cx="2010291" cy="7336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1669631" y="1698579"/>
            <a:ext cx="3141872" cy="4997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1425360" y="2285103"/>
            <a:ext cx="3386144" cy="50568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4357773" y="2285103"/>
            <a:ext cx="2129724" cy="505682"/>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25360" y="2285103"/>
            <a:ext cx="2932413" cy="523220"/>
          </a:xfrm>
          <a:prstGeom prst="rect">
            <a:avLst/>
          </a:prstGeom>
          <a:solidFill>
            <a:schemeClr val="bg1"/>
          </a:solidFill>
          <a:ln w="38100" cmpd="sng">
            <a:solidFill>
              <a:schemeClr val="accent1"/>
            </a:solidFill>
          </a:ln>
        </p:spPr>
        <p:txBody>
          <a:bodyPr wrap="none" rtlCol="0">
            <a:spAutoFit/>
          </a:bodyPr>
          <a:lstStyle/>
          <a:p>
            <a:pPr algn="ctr"/>
            <a:r>
              <a:rPr lang="en-US" sz="2800" dirty="0" smtClean="0"/>
              <a:t>Rayleigh scattering</a:t>
            </a:r>
          </a:p>
        </p:txBody>
      </p:sp>
      <p:sp>
        <p:nvSpPr>
          <p:cNvPr id="20" name="TextBox 19"/>
          <p:cNvSpPr txBox="1"/>
          <p:nvPr/>
        </p:nvSpPr>
        <p:spPr>
          <a:xfrm>
            <a:off x="1669631" y="1175359"/>
            <a:ext cx="2811787" cy="523220"/>
          </a:xfrm>
          <a:prstGeom prst="rect">
            <a:avLst/>
          </a:prstGeom>
          <a:solidFill>
            <a:schemeClr val="bg1"/>
          </a:solidFill>
          <a:ln w="38100" cmpd="sng">
            <a:solidFill>
              <a:schemeClr val="accent1"/>
            </a:solidFill>
          </a:ln>
        </p:spPr>
        <p:txBody>
          <a:bodyPr wrap="none" rtlCol="0">
            <a:spAutoFit/>
          </a:bodyPr>
          <a:lstStyle/>
          <a:p>
            <a:pPr algn="ctr"/>
            <a:r>
              <a:rPr lang="en-US" sz="2800" dirty="0"/>
              <a:t>v</a:t>
            </a:r>
            <a:r>
              <a:rPr lang="en-US" sz="2800" dirty="0" smtClean="0"/>
              <a:t>an der Waals int.</a:t>
            </a:r>
          </a:p>
        </p:txBody>
      </p:sp>
      <p:cxnSp>
        <p:nvCxnSpPr>
          <p:cNvPr id="35" name="Straight Connector 34"/>
          <p:cNvCxnSpPr/>
          <p:nvPr/>
        </p:nvCxnSpPr>
        <p:spPr>
          <a:xfrm flipH="1" flipV="1">
            <a:off x="1425360" y="2790784"/>
            <a:ext cx="3386144" cy="41980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659021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Convolutions for diffraction</a:t>
            </a:r>
            <a:endParaRPr lang="en-US" dirty="0"/>
          </a:p>
        </p:txBody>
      </p:sp>
      <p:pic>
        <p:nvPicPr>
          <p:cNvPr id="4" name="Picture 3" descr="diffractionConvolution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619" y="1258875"/>
            <a:ext cx="3604240" cy="5440362"/>
          </a:xfrm>
          <a:prstGeom prst="rect">
            <a:avLst/>
          </a:prstGeom>
        </p:spPr>
      </p:pic>
      <p:sp>
        <p:nvSpPr>
          <p:cNvPr id="5" name="TextBox 4"/>
          <p:cNvSpPr txBox="1"/>
          <p:nvPr/>
        </p:nvSpPr>
        <p:spPr>
          <a:xfrm>
            <a:off x="124734" y="1769075"/>
            <a:ext cx="4894990" cy="400110"/>
          </a:xfrm>
          <a:prstGeom prst="rect">
            <a:avLst/>
          </a:prstGeom>
          <a:noFill/>
        </p:spPr>
        <p:txBody>
          <a:bodyPr wrap="none" rtlCol="0">
            <a:spAutoFit/>
          </a:bodyPr>
          <a:lstStyle/>
          <a:p>
            <a:r>
              <a:rPr lang="en-US" sz="2000" dirty="0" smtClean="0"/>
              <a:t>Diffraction comb for different velocity classes</a:t>
            </a:r>
            <a:endParaRPr lang="en-US" sz="2000" dirty="0"/>
          </a:p>
        </p:txBody>
      </p:sp>
      <p:sp>
        <p:nvSpPr>
          <p:cNvPr id="6" name="TextBox 5"/>
          <p:cNvSpPr txBox="1"/>
          <p:nvPr/>
        </p:nvSpPr>
        <p:spPr>
          <a:xfrm>
            <a:off x="124734" y="3481449"/>
            <a:ext cx="1457801" cy="400110"/>
          </a:xfrm>
          <a:prstGeom prst="rect">
            <a:avLst/>
          </a:prstGeom>
          <a:noFill/>
        </p:spPr>
        <p:txBody>
          <a:bodyPr wrap="none" rtlCol="0">
            <a:spAutoFit/>
          </a:bodyPr>
          <a:lstStyle/>
          <a:p>
            <a:r>
              <a:rPr lang="en-US" sz="2000" dirty="0" smtClean="0"/>
              <a:t>Beam shape</a:t>
            </a:r>
            <a:endParaRPr lang="en-US" sz="2000" dirty="0"/>
          </a:p>
        </p:txBody>
      </p:sp>
      <p:sp>
        <p:nvSpPr>
          <p:cNvPr id="7" name="TextBox 6"/>
          <p:cNvSpPr txBox="1"/>
          <p:nvPr/>
        </p:nvSpPr>
        <p:spPr>
          <a:xfrm>
            <a:off x="124734" y="4944337"/>
            <a:ext cx="4206450" cy="400110"/>
          </a:xfrm>
          <a:prstGeom prst="rect">
            <a:avLst/>
          </a:prstGeom>
          <a:noFill/>
        </p:spPr>
        <p:txBody>
          <a:bodyPr wrap="none" rtlCol="0">
            <a:spAutoFit/>
          </a:bodyPr>
          <a:lstStyle/>
          <a:p>
            <a:r>
              <a:rPr lang="en-US" sz="2000" dirty="0" smtClean="0"/>
              <a:t>Beam shape convolved with P(v) comb</a:t>
            </a:r>
            <a:endParaRPr lang="en-US" sz="2000" dirty="0"/>
          </a:p>
        </p:txBody>
      </p:sp>
      <p:sp>
        <p:nvSpPr>
          <p:cNvPr id="8" name="TextBox 7"/>
          <p:cNvSpPr txBox="1"/>
          <p:nvPr/>
        </p:nvSpPr>
        <p:spPr>
          <a:xfrm>
            <a:off x="124734" y="5976298"/>
            <a:ext cx="1780906" cy="400110"/>
          </a:xfrm>
          <a:prstGeom prst="rect">
            <a:avLst/>
          </a:prstGeom>
          <a:noFill/>
        </p:spPr>
        <p:txBody>
          <a:bodyPr wrap="none" rtlCol="0">
            <a:spAutoFit/>
          </a:bodyPr>
          <a:lstStyle/>
          <a:p>
            <a:r>
              <a:rPr lang="en-US" sz="2000" dirty="0" smtClean="0"/>
              <a:t>Detector shape</a:t>
            </a:r>
            <a:endParaRPr lang="en-US" sz="2000" dirty="0"/>
          </a:p>
        </p:txBody>
      </p:sp>
    </p:spTree>
    <p:extLst>
      <p:ext uri="{BB962C8B-B14F-4D97-AF65-F5344CB8AC3E}">
        <p14:creationId xmlns:p14="http://schemas.microsoft.com/office/powerpoint/2010/main" val="30950251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DAQ</a:t>
            </a:r>
            <a:endParaRPr lang="en-US" dirty="0"/>
          </a:p>
        </p:txBody>
      </p:sp>
      <p:pic>
        <p:nvPicPr>
          <p:cNvPr id="4" name="Picture 3" descr="daqScreenShotEdi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2864"/>
            <a:ext cx="9144000" cy="4581707"/>
          </a:xfrm>
          <a:prstGeom prst="rect">
            <a:avLst/>
          </a:prstGeom>
        </p:spPr>
      </p:pic>
    </p:spTree>
    <p:extLst>
      <p:ext uri="{BB962C8B-B14F-4D97-AF65-F5344CB8AC3E}">
        <p14:creationId xmlns:p14="http://schemas.microsoft.com/office/powerpoint/2010/main" val="175309900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 der Waals C3 measurements</a:t>
            </a:r>
            <a:endParaRPr lang="en-US" dirty="0"/>
          </a:p>
        </p:txBody>
      </p:sp>
      <p:pic>
        <p:nvPicPr>
          <p:cNvPr id="6" name="Picture 16" descr="Macintosh HD:Users:holmgren:Documents:School:UA:Cronin labs:Talks and Posters:Comps talk Jan 2010:Diffraction.png"/>
          <p:cNvPicPr>
            <a:picLocks noChangeAspect="1" noChangeArrowheads="1"/>
          </p:cNvPicPr>
          <p:nvPr/>
        </p:nvPicPr>
        <p:blipFill>
          <a:blip r:link="rId2">
            <a:extLst>
              <a:ext uri="{28A0092B-C50C-407E-A947-70E740481C1C}">
                <a14:useLocalDpi xmlns:a14="http://schemas.microsoft.com/office/drawing/2010/main" val="0"/>
              </a:ext>
            </a:extLst>
          </a:blip>
          <a:srcRect/>
          <a:stretch>
            <a:fillRect/>
          </a:stretch>
        </p:blipFill>
        <p:spPr bwMode="auto">
          <a:xfrm>
            <a:off x="5212591" y="1724527"/>
            <a:ext cx="3954880" cy="39548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93320" y="1158104"/>
            <a:ext cx="426719" cy="584776"/>
          </a:xfrm>
          <a:prstGeom prst="rect">
            <a:avLst/>
          </a:prstGeom>
          <a:noFill/>
        </p:spPr>
        <p:txBody>
          <a:bodyPr wrap="none" rtlCol="0">
            <a:spAutoFit/>
          </a:bodyPr>
          <a:lstStyle/>
          <a:p>
            <a:r>
              <a:rPr lang="en-US" sz="3200" dirty="0" smtClean="0"/>
              <a:t>I</a:t>
            </a:r>
            <a:r>
              <a:rPr lang="en-US" sz="3200" baseline="-25000" dirty="0" smtClean="0"/>
              <a:t>2</a:t>
            </a:r>
            <a:endParaRPr lang="en-US" sz="3200" baseline="-25000" dirty="0"/>
          </a:p>
        </p:txBody>
      </p:sp>
      <p:sp>
        <p:nvSpPr>
          <p:cNvPr id="8" name="TextBox 7"/>
          <p:cNvSpPr txBox="1"/>
          <p:nvPr/>
        </p:nvSpPr>
        <p:spPr>
          <a:xfrm>
            <a:off x="8320039" y="1417638"/>
            <a:ext cx="426719" cy="584776"/>
          </a:xfrm>
          <a:prstGeom prst="rect">
            <a:avLst/>
          </a:prstGeom>
          <a:noFill/>
        </p:spPr>
        <p:txBody>
          <a:bodyPr wrap="none" rtlCol="0">
            <a:spAutoFit/>
          </a:bodyPr>
          <a:lstStyle/>
          <a:p>
            <a:r>
              <a:rPr lang="en-US" sz="3200" dirty="0" smtClean="0"/>
              <a:t>I</a:t>
            </a:r>
            <a:r>
              <a:rPr lang="en-US" sz="3200" baseline="-25000" dirty="0" smtClean="0"/>
              <a:t>3</a:t>
            </a:r>
            <a:endParaRPr lang="en-US" sz="3200" baseline="-25000" dirty="0"/>
          </a:p>
        </p:txBody>
      </p:sp>
      <p:cxnSp>
        <p:nvCxnSpPr>
          <p:cNvPr id="10" name="Straight Arrow Connector 9"/>
          <p:cNvCxnSpPr/>
          <p:nvPr/>
        </p:nvCxnSpPr>
        <p:spPr>
          <a:xfrm flipH="1">
            <a:off x="7994310" y="1742880"/>
            <a:ext cx="110121" cy="436173"/>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8320039" y="2002414"/>
            <a:ext cx="102059" cy="444007"/>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511216" y="2002414"/>
            <a:ext cx="568285" cy="523220"/>
          </a:xfrm>
          <a:prstGeom prst="rect">
            <a:avLst/>
          </a:prstGeom>
          <a:noFill/>
        </p:spPr>
        <p:txBody>
          <a:bodyPr wrap="none" rtlCol="0">
            <a:spAutoFit/>
          </a:bodyPr>
          <a:lstStyle/>
          <a:p>
            <a:r>
              <a:rPr lang="en-US" sz="2800" dirty="0" smtClean="0"/>
              <a:t>Rb</a:t>
            </a:r>
            <a:endParaRPr lang="en-US" sz="2800" dirty="0"/>
          </a:p>
        </p:txBody>
      </p:sp>
      <p:sp>
        <p:nvSpPr>
          <p:cNvPr id="18" name="TextBox 17"/>
          <p:cNvSpPr txBox="1"/>
          <p:nvPr/>
        </p:nvSpPr>
        <p:spPr>
          <a:xfrm>
            <a:off x="8511216" y="2970841"/>
            <a:ext cx="371215" cy="523220"/>
          </a:xfrm>
          <a:prstGeom prst="rect">
            <a:avLst/>
          </a:prstGeom>
          <a:noFill/>
        </p:spPr>
        <p:txBody>
          <a:bodyPr wrap="none" rtlCol="0">
            <a:spAutoFit/>
          </a:bodyPr>
          <a:lstStyle/>
          <a:p>
            <a:r>
              <a:rPr lang="en-US" sz="2800" dirty="0" smtClean="0"/>
              <a:t>K</a:t>
            </a:r>
            <a:endParaRPr lang="en-US" sz="2800" dirty="0"/>
          </a:p>
        </p:txBody>
      </p:sp>
      <p:sp>
        <p:nvSpPr>
          <p:cNvPr id="19" name="TextBox 18"/>
          <p:cNvSpPr txBox="1"/>
          <p:nvPr/>
        </p:nvSpPr>
        <p:spPr>
          <a:xfrm>
            <a:off x="8511216" y="4173947"/>
            <a:ext cx="588447" cy="523220"/>
          </a:xfrm>
          <a:prstGeom prst="rect">
            <a:avLst/>
          </a:prstGeom>
          <a:noFill/>
        </p:spPr>
        <p:txBody>
          <a:bodyPr wrap="none" rtlCol="0">
            <a:spAutoFit/>
          </a:bodyPr>
          <a:lstStyle/>
          <a:p>
            <a:r>
              <a:rPr lang="en-US" sz="2800" dirty="0" smtClean="0"/>
              <a:t>Na</a:t>
            </a:r>
            <a:endParaRPr lang="en-US" sz="2800" dirty="0"/>
          </a:p>
        </p:txBody>
      </p:sp>
      <p:sp>
        <p:nvSpPr>
          <p:cNvPr id="20" name="Rectangle 19"/>
          <p:cNvSpPr/>
          <p:nvPr/>
        </p:nvSpPr>
        <p:spPr>
          <a:xfrm>
            <a:off x="8422098" y="3113238"/>
            <a:ext cx="89118" cy="23212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8378455" y="4248765"/>
            <a:ext cx="205910" cy="23212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p:cNvSpPr/>
          <p:nvPr/>
        </p:nvSpPr>
        <p:spPr>
          <a:xfrm>
            <a:off x="8453478" y="2034287"/>
            <a:ext cx="121020" cy="14476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p:cNvSpPr txBox="1"/>
          <p:nvPr/>
        </p:nvSpPr>
        <p:spPr>
          <a:xfrm>
            <a:off x="6276573" y="5573648"/>
            <a:ext cx="2366303" cy="461665"/>
          </a:xfrm>
          <a:prstGeom prst="rect">
            <a:avLst/>
          </a:prstGeom>
          <a:solidFill>
            <a:srgbClr val="FFFFFF"/>
          </a:solidFill>
        </p:spPr>
        <p:txBody>
          <a:bodyPr wrap="none" rtlCol="0">
            <a:spAutoFit/>
          </a:bodyPr>
          <a:lstStyle/>
          <a:p>
            <a:r>
              <a:rPr lang="en-US" sz="2400" dirty="0" smtClean="0"/>
              <a:t>Detector position</a:t>
            </a:r>
            <a:endParaRPr lang="en-US" sz="2400" dirty="0"/>
          </a:p>
        </p:txBody>
      </p:sp>
      <p:sp>
        <p:nvSpPr>
          <p:cNvPr id="25" name="TextBox 24"/>
          <p:cNvSpPr txBox="1"/>
          <p:nvPr/>
        </p:nvSpPr>
        <p:spPr>
          <a:xfrm rot="16200000">
            <a:off x="4517935" y="3271702"/>
            <a:ext cx="1580481" cy="461665"/>
          </a:xfrm>
          <a:prstGeom prst="rect">
            <a:avLst/>
          </a:prstGeom>
          <a:solidFill>
            <a:srgbClr val="FFFFFF"/>
          </a:solidFill>
        </p:spPr>
        <p:txBody>
          <a:bodyPr wrap="none" rtlCol="0">
            <a:spAutoFit/>
          </a:bodyPr>
          <a:lstStyle/>
          <a:p>
            <a:r>
              <a:rPr lang="en-US" sz="2400" dirty="0" smtClean="0"/>
              <a:t>Counts/sec</a:t>
            </a:r>
            <a:endParaRPr lang="en-US" sz="2400" dirty="0"/>
          </a:p>
        </p:txBody>
      </p:sp>
      <p:cxnSp>
        <p:nvCxnSpPr>
          <p:cNvPr id="26" name="Straight Connector 25"/>
          <p:cNvCxnSpPr/>
          <p:nvPr/>
        </p:nvCxnSpPr>
        <p:spPr>
          <a:xfrm rot="5400000">
            <a:off x="4132198" y="2185830"/>
            <a:ext cx="0" cy="742545"/>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rot="5400000">
            <a:off x="4040714" y="2684832"/>
            <a:ext cx="180364" cy="371512"/>
          </a:xfrm>
          <a:prstGeom prst="rect">
            <a:avLst/>
          </a:prstGeom>
          <a:gradFill flip="none" rotWithShape="1">
            <a:gsLst>
              <a:gs pos="0">
                <a:schemeClr val="accent1">
                  <a:shade val="51000"/>
                  <a:satMod val="130000"/>
                  <a:alpha val="42000"/>
                </a:schemeClr>
              </a:gs>
              <a:gs pos="80000">
                <a:schemeClr val="accent1">
                  <a:shade val="93000"/>
                  <a:satMod val="130000"/>
                  <a:alpha val="42000"/>
                </a:schemeClr>
              </a:gs>
              <a:gs pos="100000">
                <a:schemeClr val="accent1">
                  <a:shade val="94000"/>
                  <a:satMod val="135000"/>
                  <a:alpha val="42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rot="5400000">
            <a:off x="4040714" y="4485949"/>
            <a:ext cx="180364" cy="371512"/>
          </a:xfrm>
          <a:prstGeom prst="rect">
            <a:avLst/>
          </a:prstGeom>
          <a:gradFill flip="none" rotWithShape="1">
            <a:gsLst>
              <a:gs pos="0">
                <a:schemeClr val="accent1">
                  <a:shade val="51000"/>
                  <a:satMod val="130000"/>
                  <a:alpha val="42000"/>
                </a:schemeClr>
              </a:gs>
              <a:gs pos="80000">
                <a:schemeClr val="accent1">
                  <a:shade val="93000"/>
                  <a:satMod val="130000"/>
                  <a:alpha val="42000"/>
                </a:schemeClr>
              </a:gs>
              <a:gs pos="100000">
                <a:schemeClr val="accent1">
                  <a:shade val="94000"/>
                  <a:satMod val="135000"/>
                  <a:alpha val="42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rot="5400000">
            <a:off x="4040714" y="2974432"/>
            <a:ext cx="180364" cy="371512"/>
          </a:xfrm>
          <a:prstGeom prst="rect">
            <a:avLst/>
          </a:prstGeom>
          <a:gradFill flip="none" rotWithShape="1">
            <a:gsLst>
              <a:gs pos="0">
                <a:schemeClr val="accent1">
                  <a:shade val="51000"/>
                  <a:satMod val="130000"/>
                  <a:alpha val="33000"/>
                </a:schemeClr>
              </a:gs>
              <a:gs pos="80000">
                <a:schemeClr val="accent1">
                  <a:shade val="93000"/>
                  <a:satMod val="130000"/>
                  <a:alpha val="33000"/>
                </a:schemeClr>
              </a:gs>
              <a:gs pos="100000">
                <a:schemeClr val="accent1">
                  <a:shade val="94000"/>
                  <a:satMod val="135000"/>
                  <a:alpha val="33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rot="5400000">
            <a:off x="4040714" y="4191558"/>
            <a:ext cx="180364" cy="371512"/>
          </a:xfrm>
          <a:prstGeom prst="rect">
            <a:avLst/>
          </a:prstGeom>
          <a:gradFill flip="none" rotWithShape="1">
            <a:gsLst>
              <a:gs pos="0">
                <a:schemeClr val="accent1">
                  <a:shade val="51000"/>
                  <a:satMod val="130000"/>
                  <a:alpha val="33000"/>
                </a:schemeClr>
              </a:gs>
              <a:gs pos="80000">
                <a:schemeClr val="accent1">
                  <a:shade val="93000"/>
                  <a:satMod val="130000"/>
                  <a:alpha val="33000"/>
                </a:schemeClr>
              </a:gs>
              <a:gs pos="100000">
                <a:schemeClr val="accent1">
                  <a:shade val="94000"/>
                  <a:satMod val="135000"/>
                  <a:alpha val="33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rot="5400000">
            <a:off x="4040714" y="3276908"/>
            <a:ext cx="180364" cy="371512"/>
          </a:xfrm>
          <a:prstGeom prst="rect">
            <a:avLst/>
          </a:prstGeom>
          <a:gradFill flip="none" rotWithShape="1">
            <a:gsLst>
              <a:gs pos="0">
                <a:schemeClr val="accent1">
                  <a:shade val="51000"/>
                  <a:satMod val="130000"/>
                  <a:alpha val="71000"/>
                </a:schemeClr>
              </a:gs>
              <a:gs pos="80000">
                <a:schemeClr val="accent1">
                  <a:shade val="93000"/>
                  <a:satMod val="130000"/>
                  <a:alpha val="71000"/>
                </a:schemeClr>
              </a:gs>
              <a:gs pos="100000">
                <a:schemeClr val="accent1">
                  <a:shade val="94000"/>
                  <a:satMod val="135000"/>
                  <a:alpha val="71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4040714" y="3895262"/>
            <a:ext cx="180364" cy="371512"/>
          </a:xfrm>
          <a:prstGeom prst="rect">
            <a:avLst/>
          </a:prstGeom>
          <a:gradFill flip="none" rotWithShape="1">
            <a:gsLst>
              <a:gs pos="0">
                <a:schemeClr val="accent1">
                  <a:shade val="51000"/>
                  <a:satMod val="130000"/>
                  <a:alpha val="71000"/>
                </a:schemeClr>
              </a:gs>
              <a:gs pos="80000">
                <a:schemeClr val="accent1">
                  <a:shade val="93000"/>
                  <a:satMod val="130000"/>
                  <a:alpha val="71000"/>
                </a:schemeClr>
              </a:gs>
              <a:gs pos="100000">
                <a:schemeClr val="accent1">
                  <a:shade val="94000"/>
                  <a:satMod val="135000"/>
                  <a:alpha val="71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rot="5400000">
            <a:off x="4040714" y="3590382"/>
            <a:ext cx="180364" cy="371512"/>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0" y="3576881"/>
            <a:ext cx="848644" cy="4208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061968" y="3787328"/>
            <a:ext cx="26989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061968" y="3787328"/>
            <a:ext cx="2698958" cy="499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1061968" y="3250371"/>
            <a:ext cx="2698958" cy="5270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061968" y="2960771"/>
            <a:ext cx="2698958" cy="8166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061968" y="3787328"/>
            <a:ext cx="2698958" cy="7941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1061968" y="3503372"/>
            <a:ext cx="2698958" cy="2839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061968" y="3777465"/>
            <a:ext cx="2698958" cy="2133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90809" y="2528203"/>
            <a:ext cx="944704" cy="264776"/>
          </a:xfrm>
          <a:prstGeom prst="rect">
            <a:avLst/>
          </a:prstGeom>
          <a:noFill/>
        </p:spPr>
        <p:txBody>
          <a:bodyPr wrap="none" rtlCol="0">
            <a:spAutoFit/>
          </a:bodyPr>
          <a:lstStyle/>
          <a:p>
            <a:r>
              <a:rPr lang="en-US" dirty="0" err="1" smtClean="0"/>
              <a:t>nanograting</a:t>
            </a:r>
            <a:endParaRPr lang="en-US" dirty="0"/>
          </a:p>
        </p:txBody>
      </p:sp>
      <p:sp>
        <p:nvSpPr>
          <p:cNvPr id="44" name="TextBox 43"/>
          <p:cNvSpPr txBox="1"/>
          <p:nvPr/>
        </p:nvSpPr>
        <p:spPr>
          <a:xfrm>
            <a:off x="3665341" y="2170471"/>
            <a:ext cx="711586" cy="264776"/>
          </a:xfrm>
          <a:prstGeom prst="rect">
            <a:avLst/>
          </a:prstGeom>
          <a:noFill/>
        </p:spPr>
        <p:txBody>
          <a:bodyPr wrap="none" rtlCol="0">
            <a:spAutoFit/>
          </a:bodyPr>
          <a:lstStyle/>
          <a:p>
            <a:r>
              <a:rPr lang="en-US" dirty="0" smtClean="0"/>
              <a:t>detector</a:t>
            </a:r>
            <a:endParaRPr lang="en-US" dirty="0"/>
          </a:p>
        </p:txBody>
      </p:sp>
      <p:cxnSp>
        <p:nvCxnSpPr>
          <p:cNvPr id="47" name="Straight Connector 46"/>
          <p:cNvCxnSpPr/>
          <p:nvPr/>
        </p:nvCxnSpPr>
        <p:spPr>
          <a:xfrm>
            <a:off x="975901" y="2934034"/>
            <a:ext cx="0" cy="1763133"/>
          </a:xfrm>
          <a:prstGeom prst="line">
            <a:avLst/>
          </a:prstGeom>
          <a:ln w="114300" cmpd="sng">
            <a:solidFill>
              <a:srgbClr val="000000"/>
            </a:solidFill>
            <a:prstDash val="sysDot"/>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176" y="3087526"/>
            <a:ext cx="715761" cy="646331"/>
          </a:xfrm>
          <a:prstGeom prst="rect">
            <a:avLst/>
          </a:prstGeom>
          <a:noFill/>
        </p:spPr>
        <p:txBody>
          <a:bodyPr wrap="none" rtlCol="0">
            <a:spAutoFit/>
          </a:bodyPr>
          <a:lstStyle/>
          <a:p>
            <a:r>
              <a:rPr lang="en-US" dirty="0" smtClean="0"/>
              <a:t>Atom</a:t>
            </a:r>
          </a:p>
          <a:p>
            <a:r>
              <a:rPr lang="en-US" dirty="0" smtClean="0"/>
              <a:t>beam</a:t>
            </a:r>
            <a:endParaRPr lang="en-US" dirty="0"/>
          </a:p>
        </p:txBody>
      </p:sp>
    </p:spTree>
    <p:extLst>
      <p:ext uri="{BB962C8B-B14F-4D97-AF65-F5344CB8AC3E}">
        <p14:creationId xmlns:p14="http://schemas.microsoft.com/office/powerpoint/2010/main" val="3071118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7 -0.0007 L -0.00157 0.3581 " pathEditMode="relative" ptsTypes="AA">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 der Waals C3 measurements</a:t>
            </a:r>
            <a:endParaRPr lang="en-US" dirty="0"/>
          </a:p>
        </p:txBody>
      </p:sp>
      <p:pic>
        <p:nvPicPr>
          <p:cNvPr id="3" name="Picture 2" descr="Lon10 i2i3 vs 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750" y="1338250"/>
            <a:ext cx="5270500" cy="3465172"/>
          </a:xfrm>
          <a:prstGeom prst="rect">
            <a:avLst/>
          </a:prstGeom>
        </p:spPr>
      </p:pic>
      <p:sp>
        <p:nvSpPr>
          <p:cNvPr id="6" name="TextBox 5"/>
          <p:cNvSpPr txBox="1"/>
          <p:nvPr/>
        </p:nvSpPr>
        <p:spPr>
          <a:xfrm>
            <a:off x="4394199" y="5091848"/>
            <a:ext cx="514459" cy="523220"/>
          </a:xfrm>
          <a:prstGeom prst="rect">
            <a:avLst/>
          </a:prstGeom>
          <a:noFill/>
        </p:spPr>
        <p:txBody>
          <a:bodyPr wrap="none" rtlCol="0">
            <a:spAutoFit/>
          </a:bodyPr>
          <a:lstStyle/>
          <a:p>
            <a:r>
              <a:rPr lang="en-US" sz="2800" dirty="0" smtClean="0"/>
              <a:t>so</a:t>
            </a:r>
            <a:endParaRPr lang="en-US" sz="2800" dirty="0"/>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83" y="5132468"/>
            <a:ext cx="2514600" cy="4699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962" y="5119768"/>
            <a:ext cx="2679700" cy="495300"/>
          </a:xfrm>
          <a:prstGeom prst="rect">
            <a:avLst/>
          </a:prstGeom>
        </p:spPr>
      </p:pic>
    </p:spTree>
    <p:extLst>
      <p:ext uri="{BB962C8B-B14F-4D97-AF65-F5344CB8AC3E}">
        <p14:creationId xmlns:p14="http://schemas.microsoft.com/office/powerpoint/2010/main" val="202258139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 der Waals C3 measurements</a:t>
            </a:r>
            <a:endParaRPr lang="en-US" dirty="0"/>
          </a:p>
        </p:txBody>
      </p:sp>
      <p:pic>
        <p:nvPicPr>
          <p:cNvPr id="5" name="Picture 4" descr="Lon10 c3c3 vs alphaalph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914" y="2230438"/>
            <a:ext cx="5174085" cy="3479800"/>
          </a:xfrm>
          <a:prstGeom prst="rect">
            <a:avLst/>
          </a:prstGeom>
        </p:spPr>
      </p:pic>
      <p:sp>
        <p:nvSpPr>
          <p:cNvPr id="6" name="TextBox 5"/>
          <p:cNvSpPr txBox="1"/>
          <p:nvPr/>
        </p:nvSpPr>
        <p:spPr>
          <a:xfrm>
            <a:off x="955700" y="1582738"/>
            <a:ext cx="7502500" cy="400110"/>
          </a:xfrm>
          <a:prstGeom prst="rect">
            <a:avLst/>
          </a:prstGeom>
          <a:noFill/>
        </p:spPr>
        <p:txBody>
          <a:bodyPr wrap="none" rtlCol="0">
            <a:spAutoFit/>
          </a:bodyPr>
          <a:lstStyle/>
          <a:p>
            <a:r>
              <a:rPr lang="en-US" sz="2000" dirty="0" smtClean="0"/>
              <a:t>Atom diffraction reveals the impact of core-electrons (</a:t>
            </a:r>
            <a:r>
              <a:rPr lang="en-US" sz="2000" dirty="0" err="1" smtClean="0"/>
              <a:t>Lonij</a:t>
            </a:r>
            <a:r>
              <a:rPr lang="en-US" sz="2000" dirty="0" smtClean="0"/>
              <a:t>, 2010 PRL)</a:t>
            </a:r>
            <a:endParaRPr lang="en-US" sz="2000" dirty="0"/>
          </a:p>
        </p:txBody>
      </p:sp>
    </p:spTree>
    <p:extLst>
      <p:ext uri="{BB962C8B-B14F-4D97-AF65-F5344CB8AC3E}">
        <p14:creationId xmlns:p14="http://schemas.microsoft.com/office/powerpoint/2010/main" val="236546916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3875"/>
            <a:ext cx="8229600" cy="1143000"/>
          </a:xfrm>
        </p:spPr>
        <p:txBody>
          <a:bodyPr>
            <a:normAutofit fontScale="90000"/>
          </a:bodyPr>
          <a:lstStyle/>
          <a:p>
            <a:r>
              <a:rPr lang="en-US" dirty="0" smtClean="0"/>
              <a:t>What happens to an atom in an electric field?</a:t>
            </a:r>
            <a:endParaRPr lang="en-US" dirty="0"/>
          </a:p>
        </p:txBody>
      </p:sp>
      <p:sp>
        <p:nvSpPr>
          <p:cNvPr id="5" name="Rectangle 4"/>
          <p:cNvSpPr/>
          <p:nvPr/>
        </p:nvSpPr>
        <p:spPr>
          <a:xfrm>
            <a:off x="1125621" y="3068277"/>
            <a:ext cx="6895431" cy="20052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25621" y="5178926"/>
            <a:ext cx="6895432" cy="20052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12"/>
          <p:cNvSpPr>
            <a:spLocks noChangeArrowheads="1"/>
          </p:cNvSpPr>
          <p:nvPr/>
        </p:nvSpPr>
        <p:spPr bwMode="auto">
          <a:xfrm>
            <a:off x="4286384" y="3311348"/>
            <a:ext cx="555642" cy="1315469"/>
          </a:xfrm>
          <a:prstGeom prst="ellipse">
            <a:avLst/>
          </a:prstGeom>
          <a:gradFill rotWithShape="1">
            <a:gsLst>
              <a:gs pos="0">
                <a:srgbClr val="003399"/>
              </a:gs>
              <a:gs pos="100000">
                <a:srgbClr val="ECF8F5"/>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latin typeface="Gill Sans" charset="0"/>
            </a:endParaRPr>
          </a:p>
        </p:txBody>
      </p:sp>
      <p:grpSp>
        <p:nvGrpSpPr>
          <p:cNvPr id="8" name="Group 1055"/>
          <p:cNvGrpSpPr>
            <a:grpSpLocks/>
          </p:cNvGrpSpPr>
          <p:nvPr/>
        </p:nvGrpSpPr>
        <p:grpSpPr bwMode="auto">
          <a:xfrm>
            <a:off x="4420716" y="4193016"/>
            <a:ext cx="287606" cy="363292"/>
            <a:chOff x="3146" y="2585"/>
            <a:chExt cx="228" cy="288"/>
          </a:xfrm>
        </p:grpSpPr>
        <p:sp>
          <p:nvSpPr>
            <p:cNvPr id="9" name="Oval 1056"/>
            <p:cNvSpPr>
              <a:spLocks noChangeArrowheads="1"/>
            </p:cNvSpPr>
            <p:nvPr/>
          </p:nvSpPr>
          <p:spPr bwMode="auto">
            <a:xfrm>
              <a:off x="3212" y="2682"/>
              <a:ext cx="96" cy="96"/>
            </a:xfrm>
            <a:prstGeom prst="ellipse">
              <a:avLst/>
            </a:prstGeom>
            <a:solidFill>
              <a:srgbClr val="E82B26"/>
            </a:solidFill>
            <a:ln w="9525">
              <a:solidFill>
                <a:srgbClr val="E82B26"/>
              </a:solidFill>
              <a:round/>
              <a:headEnd/>
              <a:tailEnd/>
            </a:ln>
          </p:spPr>
          <p:txBody>
            <a:bodyPr wrap="none" anchor="ctr"/>
            <a:lstStyle/>
            <a:p>
              <a:endParaRPr lang="en-US"/>
            </a:p>
          </p:txBody>
        </p:sp>
        <p:sp>
          <p:nvSpPr>
            <p:cNvPr id="10" name="Rectangle 1057"/>
            <p:cNvSpPr>
              <a:spLocks noChangeArrowheads="1"/>
            </p:cNvSpPr>
            <p:nvPr/>
          </p:nvSpPr>
          <p:spPr bwMode="auto">
            <a:xfrm>
              <a:off x="3146" y="2585"/>
              <a:ext cx="2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solidFill>
                    <a:srgbClr val="FFF736"/>
                  </a:solidFill>
                  <a:latin typeface="Gill Sans" charset="0"/>
                </a:rPr>
                <a:t>+</a:t>
              </a:r>
            </a:p>
          </p:txBody>
        </p:sp>
      </p:grpSp>
      <p:sp>
        <p:nvSpPr>
          <p:cNvPr id="13" name="Line 15"/>
          <p:cNvSpPr>
            <a:spLocks noChangeShapeType="1"/>
          </p:cNvSpPr>
          <p:nvPr/>
        </p:nvSpPr>
        <p:spPr bwMode="auto">
          <a:xfrm rot="10800000">
            <a:off x="5083899"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rot="10800000">
            <a:off x="4018823"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6" name="Line 14"/>
          <p:cNvSpPr>
            <a:spLocks noChangeShapeType="1"/>
          </p:cNvSpPr>
          <p:nvPr/>
        </p:nvSpPr>
        <p:spPr bwMode="auto">
          <a:xfrm rot="10800000">
            <a:off x="7214051"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 name="Line 35"/>
          <p:cNvSpPr>
            <a:spLocks noChangeShapeType="1"/>
          </p:cNvSpPr>
          <p:nvPr/>
        </p:nvSpPr>
        <p:spPr bwMode="auto">
          <a:xfrm rot="10800000">
            <a:off x="6148975"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0" name="Line 13"/>
          <p:cNvSpPr>
            <a:spLocks noChangeShapeType="1"/>
          </p:cNvSpPr>
          <p:nvPr/>
        </p:nvSpPr>
        <p:spPr bwMode="auto">
          <a:xfrm rot="10800000">
            <a:off x="2953747"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1" name="Line 14"/>
          <p:cNvSpPr>
            <a:spLocks noChangeShapeType="1"/>
          </p:cNvSpPr>
          <p:nvPr/>
        </p:nvSpPr>
        <p:spPr bwMode="auto">
          <a:xfrm rot="10800000">
            <a:off x="1888671"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4" name="TextBox 23"/>
          <p:cNvSpPr txBox="1"/>
          <p:nvPr/>
        </p:nvSpPr>
        <p:spPr>
          <a:xfrm>
            <a:off x="1054586" y="2630933"/>
            <a:ext cx="1197764" cy="523220"/>
          </a:xfrm>
          <a:prstGeom prst="rect">
            <a:avLst/>
          </a:prstGeom>
          <a:noFill/>
        </p:spPr>
        <p:txBody>
          <a:bodyPr wrap="none" rtlCol="0">
            <a:spAutoFit/>
          </a:bodyPr>
          <a:lstStyle/>
          <a:p>
            <a:r>
              <a:rPr lang="en-US" sz="2800" dirty="0" smtClean="0"/>
              <a:t>1000 V</a:t>
            </a:r>
            <a:endParaRPr lang="en-US" sz="2800" dirty="0"/>
          </a:p>
        </p:txBody>
      </p:sp>
      <p:sp>
        <p:nvSpPr>
          <p:cNvPr id="25" name="TextBox 24"/>
          <p:cNvSpPr txBox="1"/>
          <p:nvPr/>
        </p:nvSpPr>
        <p:spPr>
          <a:xfrm>
            <a:off x="1054586" y="4740218"/>
            <a:ext cx="659155" cy="523220"/>
          </a:xfrm>
          <a:prstGeom prst="rect">
            <a:avLst/>
          </a:prstGeom>
          <a:noFill/>
        </p:spPr>
        <p:txBody>
          <a:bodyPr wrap="none" rtlCol="0">
            <a:spAutoFit/>
          </a:bodyPr>
          <a:lstStyle/>
          <a:p>
            <a:r>
              <a:rPr lang="en-US" sz="2800" dirty="0" smtClean="0"/>
              <a:t>0 V</a:t>
            </a:r>
            <a:endParaRPr lang="en-US" sz="2800" dirty="0"/>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076" y="5465987"/>
            <a:ext cx="3897981" cy="611448"/>
          </a:xfrm>
          <a:prstGeom prst="rect">
            <a:avLst/>
          </a:prstGeom>
        </p:spPr>
      </p:pic>
    </p:spTree>
    <p:extLst>
      <p:ext uri="{BB962C8B-B14F-4D97-AF65-F5344CB8AC3E}">
        <p14:creationId xmlns:p14="http://schemas.microsoft.com/office/powerpoint/2010/main" val="181281482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3875"/>
            <a:ext cx="8229600" cy="1143000"/>
          </a:xfrm>
        </p:spPr>
        <p:txBody>
          <a:bodyPr>
            <a:normAutofit fontScale="90000"/>
          </a:bodyPr>
          <a:lstStyle/>
          <a:p>
            <a:r>
              <a:rPr lang="en-US" dirty="0" smtClean="0"/>
              <a:t>What happens to an atom in an electric field?</a:t>
            </a:r>
            <a:endParaRPr lang="en-US" dirty="0"/>
          </a:p>
        </p:txBody>
      </p:sp>
      <p:sp>
        <p:nvSpPr>
          <p:cNvPr id="5" name="Rectangle 4"/>
          <p:cNvSpPr/>
          <p:nvPr/>
        </p:nvSpPr>
        <p:spPr>
          <a:xfrm>
            <a:off x="1125621" y="3068277"/>
            <a:ext cx="6895431" cy="20052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25621" y="5178926"/>
            <a:ext cx="6895432" cy="20052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12"/>
          <p:cNvSpPr>
            <a:spLocks noChangeArrowheads="1"/>
          </p:cNvSpPr>
          <p:nvPr/>
        </p:nvSpPr>
        <p:spPr bwMode="auto">
          <a:xfrm>
            <a:off x="4100567" y="3788724"/>
            <a:ext cx="958279" cy="955295"/>
          </a:xfrm>
          <a:prstGeom prst="ellipse">
            <a:avLst/>
          </a:prstGeom>
          <a:gradFill rotWithShape="1">
            <a:gsLst>
              <a:gs pos="0">
                <a:srgbClr val="003399"/>
              </a:gs>
              <a:gs pos="100000">
                <a:srgbClr val="ECF8F5"/>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latin typeface="Gill Sans" charset="0"/>
            </a:endParaRPr>
          </a:p>
        </p:txBody>
      </p:sp>
      <p:grpSp>
        <p:nvGrpSpPr>
          <p:cNvPr id="8" name="Group 1055"/>
          <p:cNvGrpSpPr>
            <a:grpSpLocks/>
          </p:cNvGrpSpPr>
          <p:nvPr/>
        </p:nvGrpSpPr>
        <p:grpSpPr bwMode="auto">
          <a:xfrm>
            <a:off x="4420716" y="4056936"/>
            <a:ext cx="287606" cy="363292"/>
            <a:chOff x="3146" y="2585"/>
            <a:chExt cx="228" cy="288"/>
          </a:xfrm>
        </p:grpSpPr>
        <p:sp>
          <p:nvSpPr>
            <p:cNvPr id="9" name="Oval 1056"/>
            <p:cNvSpPr>
              <a:spLocks noChangeArrowheads="1"/>
            </p:cNvSpPr>
            <p:nvPr/>
          </p:nvSpPr>
          <p:spPr bwMode="auto">
            <a:xfrm>
              <a:off x="3212" y="2682"/>
              <a:ext cx="96" cy="96"/>
            </a:xfrm>
            <a:prstGeom prst="ellipse">
              <a:avLst/>
            </a:prstGeom>
            <a:solidFill>
              <a:srgbClr val="E82B26"/>
            </a:solidFill>
            <a:ln w="9525">
              <a:solidFill>
                <a:srgbClr val="E82B26"/>
              </a:solidFill>
              <a:round/>
              <a:headEnd/>
              <a:tailEnd/>
            </a:ln>
          </p:spPr>
          <p:txBody>
            <a:bodyPr wrap="none" anchor="ctr"/>
            <a:lstStyle/>
            <a:p>
              <a:endParaRPr lang="en-US"/>
            </a:p>
          </p:txBody>
        </p:sp>
        <p:sp>
          <p:nvSpPr>
            <p:cNvPr id="10" name="Rectangle 1057"/>
            <p:cNvSpPr>
              <a:spLocks noChangeArrowheads="1"/>
            </p:cNvSpPr>
            <p:nvPr/>
          </p:nvSpPr>
          <p:spPr bwMode="auto">
            <a:xfrm>
              <a:off x="3146" y="2585"/>
              <a:ext cx="2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solidFill>
                    <a:srgbClr val="FFF736"/>
                  </a:solidFill>
                  <a:latin typeface="Gill Sans" charset="0"/>
                </a:rPr>
                <a:t>+</a:t>
              </a:r>
            </a:p>
          </p:txBody>
        </p:sp>
      </p:grpSp>
      <p:sp>
        <p:nvSpPr>
          <p:cNvPr id="13" name="Line 15"/>
          <p:cNvSpPr>
            <a:spLocks noChangeShapeType="1"/>
          </p:cNvSpPr>
          <p:nvPr/>
        </p:nvSpPr>
        <p:spPr bwMode="auto">
          <a:xfrm rot="10800000">
            <a:off x="5083899"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rot="10800000">
            <a:off x="4018823"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6" name="Line 14"/>
          <p:cNvSpPr>
            <a:spLocks noChangeShapeType="1"/>
          </p:cNvSpPr>
          <p:nvPr/>
        </p:nvSpPr>
        <p:spPr bwMode="auto">
          <a:xfrm rot="10800000">
            <a:off x="7214051"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 name="Line 35"/>
          <p:cNvSpPr>
            <a:spLocks noChangeShapeType="1"/>
          </p:cNvSpPr>
          <p:nvPr/>
        </p:nvSpPr>
        <p:spPr bwMode="auto">
          <a:xfrm rot="10800000">
            <a:off x="6148975"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0" name="Line 13"/>
          <p:cNvSpPr>
            <a:spLocks noChangeShapeType="1"/>
          </p:cNvSpPr>
          <p:nvPr/>
        </p:nvSpPr>
        <p:spPr bwMode="auto">
          <a:xfrm rot="10800000">
            <a:off x="2953747"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1" name="Line 14"/>
          <p:cNvSpPr>
            <a:spLocks noChangeShapeType="1"/>
          </p:cNvSpPr>
          <p:nvPr/>
        </p:nvSpPr>
        <p:spPr bwMode="auto">
          <a:xfrm rot="10800000">
            <a:off x="1888671" y="3340184"/>
            <a:ext cx="1" cy="1804721"/>
          </a:xfrm>
          <a:prstGeom prst="line">
            <a:avLst/>
          </a:prstGeom>
          <a:noFill/>
          <a:ln w="57150" cmpd="sng">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4" name="TextBox 23"/>
          <p:cNvSpPr txBox="1"/>
          <p:nvPr/>
        </p:nvSpPr>
        <p:spPr>
          <a:xfrm>
            <a:off x="1054586" y="2630933"/>
            <a:ext cx="1197764" cy="523220"/>
          </a:xfrm>
          <a:prstGeom prst="rect">
            <a:avLst/>
          </a:prstGeom>
          <a:noFill/>
        </p:spPr>
        <p:txBody>
          <a:bodyPr wrap="none" rtlCol="0">
            <a:spAutoFit/>
          </a:bodyPr>
          <a:lstStyle/>
          <a:p>
            <a:r>
              <a:rPr lang="en-US" sz="2800" dirty="0" smtClean="0"/>
              <a:t>1000 V</a:t>
            </a:r>
            <a:endParaRPr lang="en-US" sz="2800" dirty="0"/>
          </a:p>
        </p:txBody>
      </p:sp>
      <p:sp>
        <p:nvSpPr>
          <p:cNvPr id="25" name="TextBox 24"/>
          <p:cNvSpPr txBox="1"/>
          <p:nvPr/>
        </p:nvSpPr>
        <p:spPr>
          <a:xfrm>
            <a:off x="1054586" y="4740218"/>
            <a:ext cx="659155" cy="523220"/>
          </a:xfrm>
          <a:prstGeom prst="rect">
            <a:avLst/>
          </a:prstGeom>
          <a:noFill/>
        </p:spPr>
        <p:txBody>
          <a:bodyPr wrap="none" rtlCol="0">
            <a:spAutoFit/>
          </a:bodyPr>
          <a:lstStyle/>
          <a:p>
            <a:r>
              <a:rPr lang="en-US" sz="2800" dirty="0" smtClean="0"/>
              <a:t>0 V</a:t>
            </a:r>
            <a:endParaRPr lang="en-US" sz="2800" dirty="0"/>
          </a:p>
        </p:txBody>
      </p:sp>
    </p:spTree>
    <p:extLst>
      <p:ext uri="{BB962C8B-B14F-4D97-AF65-F5344CB8AC3E}">
        <p14:creationId xmlns:p14="http://schemas.microsoft.com/office/powerpoint/2010/main" val="25273585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2879" y="1074300"/>
            <a:ext cx="8693459" cy="5112318"/>
            <a:chOff x="-198084" y="266342"/>
            <a:chExt cx="12979400" cy="7632729"/>
          </a:xfrm>
        </p:grpSpPr>
        <p:sp>
          <p:nvSpPr>
            <p:cNvPr id="8" name="Rectangle 7"/>
            <p:cNvSpPr/>
            <p:nvPr/>
          </p:nvSpPr>
          <p:spPr>
            <a:xfrm>
              <a:off x="-198084" y="266342"/>
              <a:ext cx="12979400" cy="76327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descr="crcPol2013head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4" y="266342"/>
              <a:ext cx="12979400" cy="1790700"/>
            </a:xfrm>
            <a:prstGeom prst="rect">
              <a:avLst/>
            </a:prstGeom>
          </p:spPr>
        </p:pic>
        <p:pic>
          <p:nvPicPr>
            <p:cNvPr id="5" name="Picture 4" descr="crcPol2013n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6" y="1987822"/>
              <a:ext cx="12636500" cy="2298700"/>
            </a:xfrm>
            <a:prstGeom prst="rect">
              <a:avLst/>
            </a:prstGeom>
          </p:spPr>
        </p:pic>
        <p:pic>
          <p:nvPicPr>
            <p:cNvPr id="6" name="Picture 5" descr="crcPol2013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4" y="4263132"/>
              <a:ext cx="12484100" cy="1689100"/>
            </a:xfrm>
            <a:prstGeom prst="rect">
              <a:avLst/>
            </a:prstGeom>
          </p:spPr>
        </p:pic>
        <p:pic>
          <p:nvPicPr>
            <p:cNvPr id="7" name="Picture 6" descr="crcPol2013r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8" y="6030178"/>
              <a:ext cx="12547600" cy="1676400"/>
            </a:xfrm>
            <a:prstGeom prst="rect">
              <a:avLst/>
            </a:prstGeom>
          </p:spPr>
        </p:pic>
      </p:grpSp>
    </p:spTree>
    <p:extLst>
      <p:ext uri="{BB962C8B-B14F-4D97-AF65-F5344CB8AC3E}">
        <p14:creationId xmlns:p14="http://schemas.microsoft.com/office/powerpoint/2010/main" val="81533979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IFM in more detail</a:t>
            </a:r>
          </a:p>
        </p:txBody>
      </p:sp>
      <p:sp>
        <p:nvSpPr>
          <p:cNvPr id="12291" name="Rectangle 3"/>
          <p:cNvSpPr>
            <a:spLocks noGrp="1" noChangeArrowheads="1"/>
          </p:cNvSpPr>
          <p:nvPr>
            <p:ph type="body" idx="1"/>
          </p:nvPr>
        </p:nvSpPr>
        <p:spPr/>
        <p:txBody>
          <a:bodyPr/>
          <a:lstStyle/>
          <a:p>
            <a:endParaRPr lang="en-US"/>
          </a:p>
        </p:txBody>
      </p:sp>
      <p:pic>
        <p:nvPicPr>
          <p:cNvPr id="12292" name="Picture 4" descr="john I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47800"/>
            <a:ext cx="6635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12293" name="Rectangle 5"/>
          <p:cNvSpPr>
            <a:spLocks noChangeArrowheads="1"/>
          </p:cNvSpPr>
          <p:nvPr/>
        </p:nvSpPr>
        <p:spPr bwMode="auto">
          <a:xfrm>
            <a:off x="4386263" y="6324600"/>
            <a:ext cx="4376737"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800"/>
              <a:t>John Perreault, PhD Thesis, U of A, 2005</a:t>
            </a:r>
          </a:p>
        </p:txBody>
      </p:sp>
    </p:spTree>
    <p:extLst>
      <p:ext uri="{BB962C8B-B14F-4D97-AF65-F5344CB8AC3E}">
        <p14:creationId xmlns:p14="http://schemas.microsoft.com/office/powerpoint/2010/main" val="738625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p:cNvSpPr>
            <a:spLocks noGrp="1" noChangeArrowheads="1"/>
          </p:cNvSpPr>
          <p:nvPr>
            <p:ph type="title"/>
          </p:nvPr>
        </p:nvSpPr>
        <p:spPr/>
        <p:txBody>
          <a:bodyPr/>
          <a:lstStyle/>
          <a:p>
            <a:r>
              <a:rPr lang="en-US"/>
              <a:t>Hot wire detector</a:t>
            </a:r>
          </a:p>
        </p:txBody>
      </p:sp>
      <p:sp>
        <p:nvSpPr>
          <p:cNvPr id="15363" name="Rectangle 1027"/>
          <p:cNvSpPr>
            <a:spLocks noGrp="1" noChangeArrowheads="1"/>
          </p:cNvSpPr>
          <p:nvPr>
            <p:ph type="body" idx="1"/>
          </p:nvPr>
        </p:nvSpPr>
        <p:spPr/>
        <p:txBody>
          <a:bodyPr/>
          <a:lstStyle/>
          <a:p>
            <a:endParaRPr lang="en-US"/>
          </a:p>
        </p:txBody>
      </p:sp>
      <p:pic>
        <p:nvPicPr>
          <p:cNvPr id="15364" name="Picture 1028" descr="john hot w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1500188"/>
            <a:ext cx="6294437" cy="4976812"/>
          </a:xfrm>
          <a:prstGeom prst="rect">
            <a:avLst/>
          </a:prstGeom>
          <a:noFill/>
          <a:extLst>
            <a:ext uri="{909E8E84-426E-40dd-AFC4-6F175D3DCCD1}">
              <a14:hiddenFill xmlns:a14="http://schemas.microsoft.com/office/drawing/2010/main">
                <a:solidFill>
                  <a:srgbClr val="FFFFFF"/>
                </a:solidFill>
              </a14:hiddenFill>
            </a:ext>
          </a:extLst>
        </p:spPr>
      </p:pic>
      <p:sp>
        <p:nvSpPr>
          <p:cNvPr id="15365" name="Rectangle 1029"/>
          <p:cNvSpPr>
            <a:spLocks noChangeArrowheads="1"/>
          </p:cNvSpPr>
          <p:nvPr/>
        </p:nvSpPr>
        <p:spPr bwMode="auto">
          <a:xfrm>
            <a:off x="4386263" y="6324600"/>
            <a:ext cx="4376737"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800"/>
              <a:t>John Perreault, PhD Thesis, U of A, 2005</a:t>
            </a:r>
          </a:p>
        </p:txBody>
      </p:sp>
    </p:spTree>
    <p:extLst>
      <p:ext uri="{BB962C8B-B14F-4D97-AF65-F5344CB8AC3E}">
        <p14:creationId xmlns:p14="http://schemas.microsoft.com/office/powerpoint/2010/main" val="30249958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l12 Atomic and molecular polarizabilities 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7" y="0"/>
            <a:ext cx="5299364" cy="6858000"/>
          </a:xfrm>
          <a:prstGeom prst="rect">
            <a:avLst/>
          </a:prstGeom>
        </p:spPr>
      </p:pic>
      <p:pic>
        <p:nvPicPr>
          <p:cNvPr id="6" name="Picture 5" descr="Mil12 Atomic and molecular polarizabilities 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795" y="0"/>
            <a:ext cx="5299364" cy="6858000"/>
          </a:xfrm>
          <a:prstGeom prst="rect">
            <a:avLst/>
          </a:prstGeom>
        </p:spPr>
      </p:pic>
      <p:sp>
        <p:nvSpPr>
          <p:cNvPr id="3" name="Rectangle 2"/>
          <p:cNvSpPr/>
          <p:nvPr/>
        </p:nvSpPr>
        <p:spPr>
          <a:xfrm>
            <a:off x="5061237" y="3560830"/>
            <a:ext cx="3590906" cy="226804"/>
          </a:xfrm>
          <a:prstGeom prst="rect">
            <a:avLst/>
          </a:prstGeom>
          <a:noFill/>
          <a:ln w="12700" cmpd="sng">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588359" y="1360826"/>
            <a:ext cx="4472878" cy="22000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8555679" y="2276461"/>
            <a:ext cx="96464" cy="151117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3"/>
          </p:cNvCxnSpPr>
          <p:nvPr/>
        </p:nvCxnSpPr>
        <p:spPr>
          <a:xfrm flipH="1" flipV="1">
            <a:off x="8555679" y="1360826"/>
            <a:ext cx="96464" cy="2313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588359" y="2314933"/>
            <a:ext cx="4472878" cy="1472702"/>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8359" y="1360826"/>
            <a:ext cx="7967320" cy="954107"/>
          </a:xfrm>
          <a:prstGeom prst="rect">
            <a:avLst/>
          </a:prstGeom>
          <a:solidFill>
            <a:schemeClr val="bg1"/>
          </a:solidFill>
          <a:ln w="38100" cmpd="sng">
            <a:solidFill>
              <a:schemeClr val="accent1"/>
            </a:solidFill>
          </a:ln>
        </p:spPr>
        <p:txBody>
          <a:bodyPr wrap="none" rtlCol="0">
            <a:spAutoFit/>
          </a:bodyPr>
          <a:lstStyle/>
          <a:p>
            <a:pPr algn="ctr"/>
            <a:r>
              <a:rPr lang="en-US" sz="2800" dirty="0" smtClean="0"/>
              <a:t>TABLE 2. Static Average Electric Dipole Polarizabilities</a:t>
            </a:r>
          </a:p>
          <a:p>
            <a:pPr algn="ctr"/>
            <a:r>
              <a:rPr lang="en-US" sz="2800" dirty="0" smtClean="0"/>
              <a:t>for Ground State Atoms (in Units of 10</a:t>
            </a:r>
            <a:r>
              <a:rPr lang="en-US" sz="2800" baseline="30000" dirty="0" smtClean="0"/>
              <a:t>-24</a:t>
            </a:r>
            <a:r>
              <a:rPr lang="en-US" sz="2800" dirty="0" smtClean="0"/>
              <a:t> cm</a:t>
            </a:r>
            <a:r>
              <a:rPr lang="en-US" sz="2800" baseline="30000" dirty="0" smtClean="0"/>
              <a:t>3</a:t>
            </a:r>
            <a:r>
              <a:rPr lang="en-US" sz="2800" dirty="0" smtClean="0"/>
              <a:t>)</a:t>
            </a:r>
            <a:endParaRPr lang="en-US" dirty="0"/>
          </a:p>
        </p:txBody>
      </p:sp>
    </p:spTree>
    <p:extLst>
      <p:ext uri="{BB962C8B-B14F-4D97-AF65-F5344CB8AC3E}">
        <p14:creationId xmlns:p14="http://schemas.microsoft.com/office/powerpoint/2010/main" val="168479820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choppers for velocity measurement</a:t>
            </a:r>
            <a:endParaRPr lang="en-US" dirty="0"/>
          </a:p>
        </p:txBody>
      </p:sp>
      <p:sp>
        <p:nvSpPr>
          <p:cNvPr id="5" name="TextBox 4"/>
          <p:cNvSpPr txBox="1"/>
          <p:nvPr/>
        </p:nvSpPr>
        <p:spPr>
          <a:xfrm>
            <a:off x="257240" y="4409360"/>
            <a:ext cx="8905002" cy="2123658"/>
          </a:xfrm>
          <a:prstGeom prst="rect">
            <a:avLst/>
          </a:prstGeom>
          <a:noFill/>
        </p:spPr>
        <p:txBody>
          <a:bodyPr wrap="none" rtlCol="0">
            <a:spAutoFit/>
          </a:bodyPr>
          <a:lstStyle/>
          <a:p>
            <a:pPr marL="285750" indent="-285750">
              <a:buFont typeface="Arial"/>
              <a:buChar char="•"/>
            </a:pPr>
            <a:r>
              <a:rPr lang="en-US" sz="2200" dirty="0" smtClean="0"/>
              <a:t>Pulsed electric fields periodically apply </a:t>
            </a:r>
            <a:r>
              <a:rPr lang="en-US" sz="2200" dirty="0" smtClean="0">
                <a:latin typeface="Symbol" charset="2"/>
                <a:cs typeface="Symbol" charset="2"/>
              </a:rPr>
              <a:t>p</a:t>
            </a:r>
            <a:r>
              <a:rPr lang="en-US" sz="2200" dirty="0" smtClean="0"/>
              <a:t> phase shifts</a:t>
            </a:r>
          </a:p>
          <a:p>
            <a:pPr marL="285750" indent="-285750">
              <a:buFont typeface="Arial"/>
              <a:buChar char="•"/>
            </a:pPr>
            <a:endParaRPr lang="en-US" sz="2200" dirty="0"/>
          </a:p>
          <a:p>
            <a:pPr marL="285750" indent="-285750">
              <a:buFont typeface="Arial"/>
              <a:buChar char="•"/>
            </a:pPr>
            <a:r>
              <a:rPr lang="en-US" sz="2200" dirty="0" smtClean="0"/>
              <a:t>Interferometer contrast oscillates as we change the chopping frequency </a:t>
            </a:r>
            <a:r>
              <a:rPr lang="en-US" sz="2200" i="1" dirty="0" smtClean="0"/>
              <a:t>f</a:t>
            </a:r>
          </a:p>
          <a:p>
            <a:pPr marL="285750" indent="-285750">
              <a:buFont typeface="Arial"/>
              <a:buChar char="•"/>
            </a:pPr>
            <a:endParaRPr lang="en-US" sz="2200" dirty="0"/>
          </a:p>
          <a:p>
            <a:pPr marL="285750" indent="-285750">
              <a:buFont typeface="Arial"/>
              <a:buChar char="•"/>
            </a:pPr>
            <a:r>
              <a:rPr lang="en-US" sz="2200" dirty="0" smtClean="0"/>
              <a:t>Max contrast when </a:t>
            </a:r>
            <a:r>
              <a:rPr lang="en-US" sz="2200" i="1" dirty="0" smtClean="0"/>
              <a:t>f</a:t>
            </a:r>
            <a:r>
              <a:rPr lang="en-US" sz="2200" dirty="0" smtClean="0"/>
              <a:t> = n v/L = n </a:t>
            </a:r>
            <a:r>
              <a:rPr lang="en-US" sz="2200" i="1" dirty="0" smtClean="0"/>
              <a:t>f</a:t>
            </a:r>
            <a:r>
              <a:rPr lang="en-US" sz="2200" baseline="-25000" dirty="0" smtClean="0"/>
              <a:t>0</a:t>
            </a:r>
            <a:endParaRPr lang="en-US" sz="2200" baseline="-25000" dirty="0"/>
          </a:p>
          <a:p>
            <a:pPr marL="285750" indent="-285750">
              <a:buFont typeface="Arial"/>
              <a:buChar char="•"/>
            </a:pPr>
            <a:endParaRPr lang="en-US" sz="2200" dirty="0"/>
          </a:p>
        </p:txBody>
      </p:sp>
      <p:sp>
        <p:nvSpPr>
          <p:cNvPr id="4" name="TextBox 3"/>
          <p:cNvSpPr txBox="1"/>
          <p:nvPr/>
        </p:nvSpPr>
        <p:spPr>
          <a:xfrm>
            <a:off x="5342772" y="6176181"/>
            <a:ext cx="3801228" cy="369332"/>
          </a:xfrm>
          <a:prstGeom prst="rect">
            <a:avLst/>
          </a:prstGeom>
          <a:noFill/>
        </p:spPr>
        <p:txBody>
          <a:bodyPr wrap="none" rtlCol="0">
            <a:spAutoFit/>
          </a:bodyPr>
          <a:lstStyle/>
          <a:p>
            <a:r>
              <a:rPr lang="en-US" dirty="0" smtClean="0">
                <a:solidFill>
                  <a:srgbClr val="FF0000"/>
                </a:solidFill>
              </a:rPr>
              <a:t>Published in: Holmgren et al. NJP 2011</a:t>
            </a:r>
            <a:endParaRPr lang="en-US" dirty="0">
              <a:solidFill>
                <a:srgbClr val="FF0000"/>
              </a:solidFill>
            </a:endParaRPr>
          </a:p>
        </p:txBody>
      </p:sp>
      <p:pic>
        <p:nvPicPr>
          <p:cNvPr id="7" name="Picture 6" descr="chopNo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07" y="1304126"/>
            <a:ext cx="8733903" cy="3082554"/>
          </a:xfrm>
          <a:prstGeom prst="rect">
            <a:avLst/>
          </a:prstGeom>
        </p:spPr>
      </p:pic>
    </p:spTree>
    <p:extLst>
      <p:ext uri="{BB962C8B-B14F-4D97-AF65-F5344CB8AC3E}">
        <p14:creationId xmlns:p14="http://schemas.microsoft.com/office/powerpoint/2010/main" val="309535366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choppers for velocity measurement</a:t>
            </a:r>
            <a:endParaRPr lang="en-US" dirty="0"/>
          </a:p>
        </p:txBody>
      </p:sp>
      <p:sp>
        <p:nvSpPr>
          <p:cNvPr id="5" name="TextBox 4"/>
          <p:cNvSpPr txBox="1"/>
          <p:nvPr/>
        </p:nvSpPr>
        <p:spPr>
          <a:xfrm>
            <a:off x="257240" y="4409360"/>
            <a:ext cx="8905002" cy="2123658"/>
          </a:xfrm>
          <a:prstGeom prst="rect">
            <a:avLst/>
          </a:prstGeom>
          <a:noFill/>
        </p:spPr>
        <p:txBody>
          <a:bodyPr wrap="none" rtlCol="0">
            <a:spAutoFit/>
          </a:bodyPr>
          <a:lstStyle/>
          <a:p>
            <a:pPr marL="285750" indent="-285750">
              <a:buFont typeface="Arial"/>
              <a:buChar char="•"/>
            </a:pPr>
            <a:r>
              <a:rPr lang="en-US" sz="2200" dirty="0" smtClean="0"/>
              <a:t>Pulsed electric fields periodically apply </a:t>
            </a:r>
            <a:r>
              <a:rPr lang="en-US" sz="2200" dirty="0" smtClean="0">
                <a:latin typeface="Symbol" charset="2"/>
                <a:cs typeface="Symbol" charset="2"/>
              </a:rPr>
              <a:t>p</a:t>
            </a:r>
            <a:r>
              <a:rPr lang="en-US" sz="2200" dirty="0" smtClean="0"/>
              <a:t> phase shifts</a:t>
            </a:r>
          </a:p>
          <a:p>
            <a:pPr marL="285750" indent="-285750">
              <a:buFont typeface="Arial"/>
              <a:buChar char="•"/>
            </a:pPr>
            <a:endParaRPr lang="en-US" sz="2200" dirty="0"/>
          </a:p>
          <a:p>
            <a:pPr marL="285750" indent="-285750">
              <a:buFont typeface="Arial"/>
              <a:buChar char="•"/>
            </a:pPr>
            <a:r>
              <a:rPr lang="en-US" sz="2200" dirty="0" smtClean="0"/>
              <a:t>Interferometer contrast oscillates as we change the chopping frequency </a:t>
            </a:r>
            <a:r>
              <a:rPr lang="en-US" sz="2200" i="1" dirty="0" smtClean="0"/>
              <a:t>f</a:t>
            </a:r>
          </a:p>
          <a:p>
            <a:pPr marL="285750" indent="-285750">
              <a:buFont typeface="Arial"/>
              <a:buChar char="•"/>
            </a:pPr>
            <a:endParaRPr lang="en-US" sz="2200" dirty="0"/>
          </a:p>
          <a:p>
            <a:pPr marL="285750" indent="-285750">
              <a:buFont typeface="Arial"/>
              <a:buChar char="•"/>
            </a:pPr>
            <a:r>
              <a:rPr lang="en-US" sz="2200" dirty="0" smtClean="0"/>
              <a:t>Max contrast when </a:t>
            </a:r>
            <a:r>
              <a:rPr lang="en-US" sz="2200" i="1" dirty="0" smtClean="0"/>
              <a:t>f</a:t>
            </a:r>
            <a:r>
              <a:rPr lang="en-US" sz="2200" dirty="0" smtClean="0"/>
              <a:t> = n v/L = n </a:t>
            </a:r>
            <a:r>
              <a:rPr lang="en-US" sz="2200" i="1" dirty="0" smtClean="0"/>
              <a:t>f</a:t>
            </a:r>
            <a:r>
              <a:rPr lang="en-US" sz="2200" baseline="-25000" dirty="0" smtClean="0"/>
              <a:t>0</a:t>
            </a:r>
            <a:endParaRPr lang="en-US" sz="2200" baseline="-25000" dirty="0"/>
          </a:p>
          <a:p>
            <a:pPr marL="285750" indent="-285750">
              <a:buFont typeface="Arial"/>
              <a:buChar char="•"/>
            </a:pPr>
            <a:endParaRPr lang="en-US" sz="2200" dirty="0"/>
          </a:p>
        </p:txBody>
      </p:sp>
      <p:pic>
        <p:nvPicPr>
          <p:cNvPr id="7" name="Picture 6" descr="chopNo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07" y="1304126"/>
            <a:ext cx="8733903" cy="3082554"/>
          </a:xfrm>
          <a:prstGeom prst="rect">
            <a:avLst/>
          </a:prstGeom>
        </p:spPr>
      </p:pic>
      <p:pic>
        <p:nvPicPr>
          <p:cNvPr id="3" name="Picture 2" descr="chopEonl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07" y="1304126"/>
            <a:ext cx="8733902" cy="3082554"/>
          </a:xfrm>
          <a:prstGeom prst="rect">
            <a:avLst/>
          </a:prstGeom>
        </p:spPr>
      </p:pic>
    </p:spTree>
    <p:extLst>
      <p:ext uri="{BB962C8B-B14F-4D97-AF65-F5344CB8AC3E}">
        <p14:creationId xmlns:p14="http://schemas.microsoft.com/office/powerpoint/2010/main" val="1465064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2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300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400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nodeType="withEffect">
                                  <p:stCondLst>
                                    <p:cond delay="500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600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xit" presetSubtype="0" fill="hold" nodeType="withEffect">
                                  <p:stCondLst>
                                    <p:cond delay="700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11448</TotalTime>
  <Words>3564</Words>
  <Application>Microsoft Macintosh PowerPoint</Application>
  <PresentationFormat>On-screen Show (4:3)</PresentationFormat>
  <Paragraphs>479</Paragraphs>
  <Slides>91</Slides>
  <Notes>34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93" baseType="lpstr">
      <vt:lpstr>Office Theme</vt:lpstr>
      <vt:lpstr>Equation</vt:lpstr>
      <vt:lpstr>Polarizability and magic-zero wavelength measurements of alkali atoms</vt:lpstr>
      <vt:lpstr>What happens to an atom in an electric field?</vt:lpstr>
      <vt:lpstr>Atoms and Quantum Mechanics</vt:lpstr>
      <vt:lpstr>Motivations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thesis</vt:lpstr>
      <vt:lpstr>How do we measure polarizabilities?  With an atom interferometer…</vt:lpstr>
      <vt:lpstr>How do we measure polarizabilities?  With an atom interferometer…</vt:lpstr>
      <vt:lpstr>How do we measure polarizabilities?  With an atom interferometer…</vt:lpstr>
      <vt:lpstr>How do we measure polarizabilities?  With an atom interferometer…</vt:lpstr>
      <vt:lpstr>How do we measure polarizabilities?  With an atom interferometer…</vt:lpstr>
      <vt:lpstr>How do we measure polarizabilities?  With an atom interferometer…</vt:lpstr>
      <vt:lpstr>How do we measure polarizabilities?  With an atom interferometer…</vt:lpstr>
      <vt:lpstr>How do we measure polarizabilities?  With an atom interferometer…</vt:lpstr>
      <vt:lpstr>Pol. measurement interaction region</vt:lpstr>
      <vt:lpstr>Complications</vt:lpstr>
      <vt:lpstr>Atom beam velocity measurement</vt:lpstr>
      <vt:lpstr>Phase and contrast measurements</vt:lpstr>
      <vt:lpstr>Polarizability measurements</vt:lpstr>
      <vt:lpstr>Testing theory with  ratios</vt:lpstr>
      <vt:lpstr>Combining ratio and absolute measurements</vt:lpstr>
      <vt:lpstr>What limits the uncertainty in ?</vt:lpstr>
      <vt:lpstr>Next generation experiment</vt:lpstr>
      <vt:lpstr>Phase shift measurements with 2 pillars</vt:lpstr>
      <vt:lpstr>Cesium polarizability measurements</vt:lpstr>
      <vt:lpstr>Phase choppers for velocity measurement</vt:lpstr>
      <vt:lpstr>Phase choppers for velocity measurement</vt:lpstr>
      <vt:lpstr>Phase choppers for velocity measurement</vt:lpstr>
      <vt:lpstr>Choppers distance measurement</vt:lpstr>
      <vt:lpstr>Chopper contrast and phase data</vt:lpstr>
      <vt:lpstr>Chopper contrast and phase data: f0</vt:lpstr>
      <vt:lpstr>Chopper contrast and phase data: f0/2</vt:lpstr>
      <vt:lpstr>Chopper contrast and phase data: f0/4</vt:lpstr>
      <vt:lpstr>1 ppt precision aCs at 3 velocities</vt:lpstr>
      <vt:lpstr>Sr and Yb polarizability measurements</vt:lpstr>
      <vt:lpstr>PowerPoint Presentation</vt:lpstr>
      <vt:lpstr>Measurement of a magic-zero wavelength</vt:lpstr>
      <vt:lpstr>What’s a magic-zero wavelength?</vt:lpstr>
      <vt:lpstr>Why measure magic-zero wavelengths?</vt:lpstr>
      <vt:lpstr>Magic-zero wavelength uncertainty</vt:lpstr>
      <vt:lpstr>Atom interferometer phase shift</vt:lpstr>
      <vt:lpstr>Atom interferometer phase shift</vt:lpstr>
      <vt:lpstr>2 watt laser system tunable between 760 and 775 nm</vt:lpstr>
      <vt:lpstr>Interferometer data series</vt:lpstr>
      <vt:lpstr>Magic-zero wavelength measurement</vt:lpstr>
      <vt:lpstr>Magic-zero wavelength measurement</vt:lpstr>
      <vt:lpstr>Magic-zero wavelength measurements</vt:lpstr>
      <vt:lpstr>Magic-zero wavelength measurement uncertainties</vt:lpstr>
      <vt:lpstr>Spontaneous emission pollution</vt:lpstr>
      <vt:lpstr>Spontaneous emission and polarizability</vt:lpstr>
      <vt:lpstr>Circular polarization</vt:lpstr>
      <vt:lpstr>Sources of contrast loss</vt:lpstr>
      <vt:lpstr>2nd generation experiment</vt:lpstr>
      <vt:lpstr>Magic-zero wavelength review and outlook</vt:lpstr>
      <vt:lpstr>What happens to an atom in an electric field?</vt:lpstr>
      <vt:lpstr>None of this would be possible without these great people… Thank you!</vt:lpstr>
      <vt:lpstr>None of this would be possible without these great people… Thank you!</vt:lpstr>
      <vt:lpstr>PowerPoint Presentation</vt:lpstr>
      <vt:lpstr>PowerPoint Presentation</vt:lpstr>
      <vt:lpstr>Back up slides</vt:lpstr>
      <vt:lpstr>Atoms and oscillators</vt:lpstr>
      <vt:lpstr>Atoms and oscillators</vt:lpstr>
      <vt:lpstr>Atoms and oscillators</vt:lpstr>
      <vt:lpstr>Atoms and oscillators</vt:lpstr>
      <vt:lpstr>Beam velocity</vt:lpstr>
      <vt:lpstr>PowerPoint Presentation</vt:lpstr>
      <vt:lpstr>Sr photoionization scheme</vt:lpstr>
      <vt:lpstr>Dimers</vt:lpstr>
      <vt:lpstr>Our polarizability experiment</vt:lpstr>
      <vt:lpstr>Velocity measurement improvements with length gauge</vt:lpstr>
      <vt:lpstr>Velocity measurement improvements with length gauge</vt:lpstr>
      <vt:lpstr>Phase choppers and matter wave lenses</vt:lpstr>
      <vt:lpstr>Phase choppers and matter wave lenses</vt:lpstr>
      <vt:lpstr>Convolutions for diffraction</vt:lpstr>
      <vt:lpstr>New DAQ</vt:lpstr>
      <vt:lpstr>Van der Waals C3 measurements</vt:lpstr>
      <vt:lpstr>Van der Waals C3 measurements</vt:lpstr>
      <vt:lpstr>Van der Waals C3 measurements</vt:lpstr>
      <vt:lpstr>What happens to an atom in an electric field?</vt:lpstr>
      <vt:lpstr>What happens to an atom in an electric field?</vt:lpstr>
      <vt:lpstr>PowerPoint Presentation</vt:lpstr>
      <vt:lpstr>IFM in more detail</vt:lpstr>
      <vt:lpstr>Hot wire detector</vt:lpstr>
      <vt:lpstr>Phase choppers for velocity measurement</vt:lpstr>
      <vt:lpstr>Phase choppers for velocity measurement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dc:title>
  <dc:creator>William Holmgren</dc:creator>
  <cp:lastModifiedBy>William Holmgren</cp:lastModifiedBy>
  <cp:revision>87</cp:revision>
  <dcterms:created xsi:type="dcterms:W3CDTF">2013-03-22T07:16:02Z</dcterms:created>
  <dcterms:modified xsi:type="dcterms:W3CDTF">2013-04-03T18:01:06Z</dcterms:modified>
</cp:coreProperties>
</file>